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mov" ContentType="video/quicktime"/>
  <Default Extension="rels" ContentType="application/vnd.openxmlformats-package.relationships+xml"/>
  <Default Extension="xml" ContentType="application/xml"/>
  <Default Extension="(null)" ContentType="image/x-emf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67" r:id="rId2"/>
    <p:sldId id="261" r:id="rId3"/>
    <p:sldId id="278" r:id="rId4"/>
    <p:sldId id="270" r:id="rId5"/>
    <p:sldId id="272" r:id="rId6"/>
    <p:sldId id="268" r:id="rId7"/>
    <p:sldId id="273" r:id="rId8"/>
    <p:sldId id="275" r:id="rId9"/>
    <p:sldId id="277" r:id="rId10"/>
    <p:sldId id="279" r:id="rId11"/>
    <p:sldId id="280" r:id="rId12"/>
    <p:sldId id="282" r:id="rId13"/>
    <p:sldId id="281" r:id="rId14"/>
    <p:sldId id="286" r:id="rId15"/>
    <p:sldId id="287" r:id="rId16"/>
    <p:sldId id="288" r:id="rId17"/>
    <p:sldId id="291" r:id="rId18"/>
    <p:sldId id="292" r:id="rId19"/>
    <p:sldId id="293" r:id="rId20"/>
    <p:sldId id="294" r:id="rId21"/>
    <p:sldId id="295" r:id="rId22"/>
    <p:sldId id="296" r:id="rId23"/>
    <p:sldId id="303" r:id="rId24"/>
    <p:sldId id="304" r:id="rId25"/>
    <p:sldId id="298" r:id="rId26"/>
    <p:sldId id="301" r:id="rId27"/>
    <p:sldId id="302" r:id="rId28"/>
    <p:sldId id="297" r:id="rId29"/>
    <p:sldId id="265" r:id="rId30"/>
    <p:sldId id="285" r:id="rId31"/>
    <p:sldId id="299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9FE"/>
    <a:srgbClr val="008B00"/>
    <a:srgbClr val="5B9BD5"/>
    <a:srgbClr val="1700FF"/>
    <a:srgbClr val="FF0700"/>
    <a:srgbClr val="FFD6D9"/>
    <a:srgbClr val="C0C9FF"/>
    <a:srgbClr val="FF9AA1"/>
    <a:srgbClr val="000000"/>
    <a:srgbClr val="FF0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22"/>
    <p:restoredTop sz="94796"/>
  </p:normalViewPr>
  <p:slideViewPr>
    <p:cSldViewPr snapToGrid="0" snapToObjects="1">
      <p:cViewPr>
        <p:scale>
          <a:sx n="140" d="100"/>
          <a:sy n="140" d="100"/>
        </p:scale>
        <p:origin x="-208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8/6/18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Scott Mitchell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Thank partners, especially Li-Yi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706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structure, terms</a:t>
            </a:r>
          </a:p>
          <a:p>
            <a:r>
              <a:rPr lang="en-US" dirty="0"/>
              <a:t>Beta ratio of distances we talked about, domain </a:t>
            </a:r>
            <a:r>
              <a:rPr lang="en-US" dirty="0" err="1"/>
              <a:t>pt</a:t>
            </a:r>
            <a:r>
              <a:rPr lang="en-US" dirty="0"/>
              <a:t> to sample, sample to sample</a:t>
            </a:r>
          </a:p>
          <a:p>
            <a:r>
              <a:rPr lang="en-US" dirty="0"/>
              <a:t>m </a:t>
            </a:r>
            <a:r>
              <a:rPr lang="en-US" dirty="0" err="1"/>
              <a:t>alg</a:t>
            </a:r>
            <a:r>
              <a:rPr lang="en-US" dirty="0"/>
              <a:t> </a:t>
            </a:r>
            <a:r>
              <a:rPr lang="en-US" dirty="0" err="1"/>
              <a:t>param</a:t>
            </a:r>
            <a:endParaRPr lang="en-US" dirty="0"/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r>
              <a:rPr lang="en-US" dirty="0"/>
              <a:t>eps and m in proper ratio -&gt; dimensional independence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r>
              <a:rPr lang="en-US" dirty="0"/>
              <a:t>m=12 works in paper</a:t>
            </a:r>
          </a:p>
          <a:p>
            <a:r>
              <a:rPr lang="en-US" dirty="0"/>
              <a:t>m=30, would take 3x longer, provide vanishingly small probability of large gaps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991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consistently better saturation, about one dimension for free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150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Typical way to evaluate blue noise</a:t>
            </a:r>
          </a:p>
          <a:p>
            <a:r>
              <a:rPr lang="en-US" dirty="0"/>
              <a:t>  </a:t>
            </a:r>
            <a:r>
              <a:rPr lang="en-US" dirty="0" err="1"/>
              <a:t>rdf</a:t>
            </a:r>
            <a:r>
              <a:rPr lang="en-US" dirty="0"/>
              <a:t> - explain</a:t>
            </a:r>
          </a:p>
          <a:p>
            <a:r>
              <a:rPr lang="en-US" dirty="0"/>
              <a:t>  </a:t>
            </a:r>
            <a:r>
              <a:rPr lang="en-US" dirty="0" err="1"/>
              <a:t>rp</a:t>
            </a:r>
            <a:endParaRPr lang="en-US" dirty="0"/>
          </a:p>
          <a:p>
            <a:r>
              <a:rPr lang="en-US" dirty="0"/>
              <a:t>  spectrum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  what in the world is this? They all have this spike.</a:t>
            </a:r>
            <a:br>
              <a:rPr lang="en-US" dirty="0"/>
            </a:br>
            <a:r>
              <a:rPr lang="en-US" dirty="0"/>
              <a:t>  many more points are exactly r apart than you would expect from chance</a:t>
            </a:r>
          </a:p>
          <a:p>
            <a:r>
              <a:rPr lang="en-US" dirty="0"/>
              <a:t>  Why would anyone want that?</a:t>
            </a:r>
          </a:p>
          <a:p>
            <a:r>
              <a:rPr lang="en-US" dirty="0"/>
              <a:t>  Appears to be fundamental price for trying to achieve B=1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  top it off, </a:t>
            </a:r>
            <a:r>
              <a:rPr lang="en-US" dirty="0" err="1"/>
              <a:t>Bridson</a:t>
            </a:r>
            <a:r>
              <a:rPr lang="en-US" dirty="0"/>
              <a:t> has a *second* discontinuity </a:t>
            </a:r>
          </a:p>
          <a:p>
            <a:r>
              <a:rPr lang="en-US" dirty="0"/>
              <a:t>  yuck.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556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surely we can do better</a:t>
            </a:r>
          </a:p>
          <a:p>
            <a:r>
              <a:rPr lang="en-US" dirty="0"/>
              <a:t>read</a:t>
            </a:r>
          </a:p>
          <a:p>
            <a:r>
              <a:rPr lang="en-US" dirty="0"/>
              <a:t>one solution ...</a:t>
            </a:r>
          </a:p>
          <a:p>
            <a:r>
              <a:rPr lang="en-US" dirty="0"/>
              <a:t>I experimented with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endParaRPr lang="en-US" dirty="0"/>
          </a:p>
          <a:p>
            <a:r>
              <a:rPr lang="en-US" dirty="0"/>
              <a:t>let me be controversial for a moment</a:t>
            </a:r>
          </a:p>
          <a:p>
            <a:r>
              <a:rPr lang="en-US" dirty="0"/>
              <a:t>traditional goal is bad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51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Actually I already fixed this 6 years ago, about d=5</a:t>
            </a:r>
          </a:p>
          <a:p>
            <a:r>
              <a:rPr lang="en-US" dirty="0"/>
              <a:t>but let me remind the Graphics Community</a:t>
            </a:r>
          </a:p>
          <a:p>
            <a:endParaRPr lang="en-US" dirty="0"/>
          </a:p>
          <a:p>
            <a:r>
              <a:rPr lang="en-US" dirty="0"/>
              <a:t>&lt;click to appear and disappear each case&gt;</a:t>
            </a:r>
          </a:p>
          <a:p>
            <a:r>
              <a:rPr lang="en-US" dirty="0"/>
              <a:t>non-unique coverage key difference with prior approaches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r>
              <a:rPr lang="en-US" dirty="0"/>
              <a:t>new solution for high-d</a:t>
            </a:r>
          </a:p>
          <a:p>
            <a:endParaRPr lang="en-US" dirty="0"/>
          </a:p>
          <a:p>
            <a:r>
              <a:rPr lang="en-US" dirty="0"/>
              <a:t>&lt;click&gt; each step of first pair of spokes</a:t>
            </a:r>
          </a:p>
          <a:p>
            <a:r>
              <a:rPr lang="en-US" dirty="0"/>
              <a:t>blue is small </a:t>
            </a:r>
            <a:r>
              <a:rPr lang="en-US" dirty="0" err="1"/>
              <a:t>rconflict</a:t>
            </a:r>
            <a:endParaRPr lang="en-US" dirty="0"/>
          </a:p>
          <a:p>
            <a:r>
              <a:rPr lang="en-US" dirty="0"/>
              <a:t>red is large </a:t>
            </a:r>
            <a:r>
              <a:rPr lang="en-US" dirty="0" err="1"/>
              <a:t>rfree</a:t>
            </a:r>
            <a:endParaRPr lang="en-US" dirty="0"/>
          </a:p>
          <a:p>
            <a:r>
              <a:rPr lang="en-US" dirty="0"/>
              <a:t>spoke from </a:t>
            </a:r>
            <a:r>
              <a:rPr lang="en-US" dirty="0" err="1"/>
              <a:t>rfree</a:t>
            </a:r>
            <a:r>
              <a:rPr lang="en-US" dirty="0"/>
              <a:t>, 2 </a:t>
            </a:r>
            <a:r>
              <a:rPr lang="en-US" dirty="0" err="1"/>
              <a:t>rfree</a:t>
            </a:r>
            <a:endParaRPr lang="en-US" dirty="0"/>
          </a:p>
          <a:p>
            <a:r>
              <a:rPr lang="en-US" dirty="0"/>
              <a:t>temp sample S</a:t>
            </a:r>
          </a:p>
          <a:p>
            <a:r>
              <a:rPr lang="en-US" dirty="0"/>
              <a:t>*second* spoke +/-2(</a:t>
            </a:r>
            <a:r>
              <a:rPr lang="en-US" dirty="0" err="1"/>
              <a:t>rfree</a:t>
            </a:r>
            <a:r>
              <a:rPr lang="en-US" dirty="0"/>
              <a:t> - </a:t>
            </a:r>
            <a:r>
              <a:rPr lang="en-US" dirty="0" err="1"/>
              <a:t>rconflict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&lt;click and just watch animation&gt;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198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3687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we get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805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more spike</a:t>
            </a:r>
          </a:p>
          <a:p>
            <a:r>
              <a:rPr lang="en-US" dirty="0"/>
              <a:t>no more oscillations</a:t>
            </a:r>
          </a:p>
          <a:p>
            <a:r>
              <a:rPr lang="en-US" dirty="0"/>
              <a:t>very faint light ring around dark center</a:t>
            </a:r>
          </a:p>
          <a:p>
            <a:endParaRPr lang="en-US" dirty="0"/>
          </a:p>
          <a:p>
            <a:r>
              <a:rPr lang="en-US" dirty="0"/>
              <a:t>two-spokes doubles the beta by the 2x </a:t>
            </a:r>
            <a:r>
              <a:rPr lang="en-US" dirty="0" err="1"/>
              <a:t>rfree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590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I've made the software available</a:t>
            </a:r>
          </a:p>
          <a:p>
            <a:r>
              <a:rPr lang="en-US" dirty="0"/>
              <a:t>Guidance</a:t>
            </a:r>
          </a:p>
          <a:p>
            <a:r>
              <a:rPr lang="en-US" dirty="0"/>
              <a:t> (read)</a:t>
            </a:r>
          </a:p>
          <a:p>
            <a:endParaRPr lang="en-US" dirty="0"/>
          </a:p>
          <a:p>
            <a:r>
              <a:rPr lang="en-US" dirty="0"/>
              <a:t>Open problems</a:t>
            </a:r>
          </a:p>
          <a:p>
            <a:endParaRPr lang="en-US" dirty="0"/>
          </a:p>
          <a:p>
            <a:r>
              <a:rPr lang="en-US" dirty="0"/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380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 perfect</a:t>
            </a:r>
          </a:p>
          <a:p>
            <a:r>
              <a:rPr lang="en-US" dirty="0"/>
              <a:t>n^2 : find  if you can do neighbor finding better than brute force in d=20 ... result!</a:t>
            </a:r>
          </a:p>
          <a:p>
            <a:r>
              <a:rPr lang="en-US" dirty="0"/>
              <a:t>but in high-d all the points are neighbors so n^2 best you can hope for</a:t>
            </a:r>
          </a:p>
          <a:p>
            <a:endParaRPr lang="en-US" dirty="0"/>
          </a:p>
          <a:p>
            <a:r>
              <a:rPr lang="en-US" dirty="0"/>
              <a:t>fast - simple primitives</a:t>
            </a:r>
          </a:p>
          <a:p>
            <a:endParaRPr lang="en-US" dirty="0"/>
          </a:p>
          <a:p>
            <a:r>
              <a:rPr lang="en-US" dirty="0"/>
              <a:t>two-spokes expensive from large search radius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54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would you want high-d blue noise?</a:t>
            </a:r>
          </a:p>
          <a:p>
            <a:r>
              <a:rPr lang="en-US" dirty="0"/>
              <a:t>in paper, demo apps ...</a:t>
            </a:r>
          </a:p>
          <a:p>
            <a:r>
              <a:rPr lang="en-US" dirty="0"/>
              <a:t>evidence or relevance I'm most interested in is attention given to prior solution</a:t>
            </a:r>
          </a:p>
          <a:p>
            <a:r>
              <a:rPr lang="en-US" dirty="0"/>
              <a:t>clear improvement : discovered flaws, fixed, and provided guarantees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799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mps</a:t>
            </a:r>
            <a:endParaRPr lang="en-US" dirty="0"/>
          </a:p>
          <a:p>
            <a:r>
              <a:rPr lang="en-US" dirty="0"/>
              <a:t>  saturation</a:t>
            </a:r>
          </a:p>
          <a:p>
            <a:r>
              <a:rPr lang="en-US" dirty="0"/>
              <a:t>  runtime</a:t>
            </a:r>
          </a:p>
          <a:p>
            <a:r>
              <a:rPr lang="en-US" dirty="0"/>
              <a:t>  describe algorithm</a:t>
            </a:r>
          </a:p>
          <a:p>
            <a:r>
              <a:rPr lang="en-US" dirty="0"/>
              <a:t>what's not to love?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871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doesn't scale with dimension</a:t>
            </a:r>
          </a:p>
          <a:p>
            <a:r>
              <a:rPr lang="en-US" dirty="0"/>
              <a:t>vanishingly poor time and memory as d increases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224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Here's one that scales</a:t>
            </a:r>
          </a:p>
          <a:p>
            <a:r>
              <a:rPr lang="en-US" dirty="0"/>
              <a:t>&lt;click&gt; to start animation</a:t>
            </a:r>
          </a:p>
          <a:p>
            <a:r>
              <a:rPr lang="en-US" dirty="0"/>
              <a:t>describe </a:t>
            </a:r>
            <a:r>
              <a:rPr lang="en-US" dirty="0" err="1"/>
              <a:t>alg</a:t>
            </a:r>
            <a:r>
              <a:rPr lang="en-US" dirty="0"/>
              <a:t> while animating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477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saturation guarantee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552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solution is to replace point samples with line samples</a:t>
            </a:r>
          </a:p>
          <a:p>
            <a:endParaRPr lang="en-US" dirty="0"/>
          </a:p>
          <a:p>
            <a:r>
              <a:rPr lang="en-US" dirty="0"/>
              <a:t>&lt;click&gt; to start animation</a:t>
            </a:r>
          </a:p>
          <a:p>
            <a:r>
              <a:rPr lang="en-US" dirty="0"/>
              <a:t>anchor point</a:t>
            </a:r>
          </a:p>
          <a:p>
            <a:r>
              <a:rPr lang="en-US" dirty="0"/>
              <a:t>&lt;click&gt; continue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369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what's so great about line samples?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enables proof of saturation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353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proof sketch</a:t>
            </a:r>
          </a:p>
          <a:p>
            <a:r>
              <a:rPr lang="en-US" dirty="0"/>
              <a:t>  consider void...</a:t>
            </a:r>
          </a:p>
          <a:p>
            <a:r>
              <a:rPr lang="en-US" dirty="0"/>
              <a:t>  &lt;click&gt;</a:t>
            </a:r>
          </a:p>
          <a:p>
            <a:r>
              <a:rPr lang="en-US" dirty="0"/>
              <a:t>  one disk touching void</a:t>
            </a:r>
          </a:p>
          <a:p>
            <a:r>
              <a:rPr lang="en-US" dirty="0"/>
              <a:t> &lt;click&gt;</a:t>
            </a:r>
          </a:p>
          <a:p>
            <a:r>
              <a:rPr lang="en-US" dirty="0"/>
              <a:t>  all bounding disks - areas add up to still be small</a:t>
            </a:r>
          </a:p>
          <a:p>
            <a:r>
              <a:rPr lang="en-US" dirty="0"/>
              <a:t>  &lt;click&gt;</a:t>
            </a:r>
          </a:p>
          <a:p>
            <a:r>
              <a:rPr lang="en-US" dirty="0"/>
              <a:t>  small surface area -&gt; small radius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73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12" Type="http://schemas.openxmlformats.org/officeDocument/2006/relationships/image" Target="../media/image2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23.emf"/><Relationship Id="rId5" Type="http://schemas.openxmlformats.org/officeDocument/2006/relationships/image" Target="../media/image20.jpg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openxmlformats.org/officeDocument/2006/relationships/image" Target="../media/image2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44376"/>
            <a:ext cx="7565572" cy="5427879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8/6/18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700411" y="5010111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1" spc="300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7762" y="5618701"/>
            <a:ext cx="562539" cy="1636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87028"/>
            <a:ext cx="776320" cy="195373"/>
          </a:xfrm>
          <a:prstGeom prst="rect">
            <a:avLst/>
          </a:prstGeom>
        </p:spPr>
      </p:pic>
      <p:sp>
        <p:nvSpPr>
          <p:cNvPr id="23" name="TextBox 22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64160"/>
            <a:ext cx="9399784" cy="36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"/>
            <a:ext cx="12192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"/>
            <a:ext cx="4038961" cy="874708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12192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F412368-3B7B-3345-A1A0-A09F0ACD466B}" type="datetime1">
              <a:rPr lang="en-US" smtClean="0"/>
              <a:t>8/6/18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960" y="4893378"/>
            <a:ext cx="8153043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screen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4597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0"/>
            <a:ext cx="4038963" cy="645978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12192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F412368-3B7B-3345-A1A0-A09F0ACD466B}" type="datetime1">
              <a:rPr lang="en-US" smtClean="0"/>
              <a:t>8/6/18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960" y="4893378"/>
            <a:ext cx="8153043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8/6/18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20648" y="1441697"/>
            <a:ext cx="100584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8/6/18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8/6/18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7565572" cy="3964403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8/6/18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700411" y="5010111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1" spc="300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7762" y="5618701"/>
            <a:ext cx="562539" cy="1636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87028"/>
            <a:ext cx="776320" cy="195373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64160"/>
            <a:ext cx="9399784" cy="36576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8747085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3112607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3927563" y="0"/>
            <a:ext cx="826443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2FB43E7-BE73-1148-A923-0B62E5469575}" type="datetime1">
              <a:rPr lang="en-US" smtClean="0"/>
              <a:t>8/6/18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565" y="4893378"/>
            <a:ext cx="8264435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122"/>
          <a:stretch/>
        </p:blipFill>
        <p:spPr>
          <a:xfrm>
            <a:off x="0" y="0"/>
            <a:ext cx="12192000" cy="554736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3112607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3927563" y="0"/>
            <a:ext cx="826443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2FB43E7-BE73-1148-A923-0B62E5469575}" type="datetime1">
              <a:rPr lang="en-US" smtClean="0"/>
              <a:t>8/6/18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565" y="4893378"/>
            <a:ext cx="8264435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8/6/18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8/6/18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8/6/18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02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5572" y="2915624"/>
            <a:ext cx="4626429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8/6/18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59789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Rectangle 20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Rectangle 22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700411" y="5019736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300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73785"/>
            <a:ext cx="9399784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6794" y="5626954"/>
            <a:ext cx="564475" cy="1636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95527"/>
            <a:ext cx="77632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C0924BFA-FAAB-5D4B-BDA5-290C955816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44376"/>
            <a:ext cx="7565572" cy="5427879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email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5572" y="2915627"/>
            <a:ext cx="4626429" cy="3084286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8/6/18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59789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/>
          <p:cNvSpPr/>
          <p:nvPr userDrawn="1"/>
        </p:nvSpPr>
        <p:spPr>
          <a:xfrm>
            <a:off x="4168764" y="2998128"/>
            <a:ext cx="3314307" cy="905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Rectangle 22"/>
          <p:cNvSpPr/>
          <p:nvPr userDrawn="1"/>
        </p:nvSpPr>
        <p:spPr>
          <a:xfrm>
            <a:off x="7565571" y="1247040"/>
            <a:ext cx="2624328" cy="174650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700411" y="5019736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300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73785"/>
            <a:ext cx="9399784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6794" y="5626954"/>
            <a:ext cx="564475" cy="1636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95527"/>
            <a:ext cx="77632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0280342" y="5912353"/>
            <a:ext cx="1832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b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SAND2018-xxxx</a:t>
            </a:r>
            <a:endParaRPr lang="en-US" sz="6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E473BC-9481-204D-96AE-0636CA22F79B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331560" y="3022244"/>
            <a:ext cx="2949232" cy="8599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516347-9DB6-B449-9329-769BD2EE10AC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2517845" y="2981821"/>
            <a:ext cx="1538848" cy="1544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760FE0-62AB-294D-B19F-A9120BC9ADEF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05705" y="2979831"/>
            <a:ext cx="1536691" cy="1539814"/>
          </a:xfrm>
          <a:prstGeom prst="rect">
            <a:avLst/>
          </a:prstGeom>
          <a:solidFill>
            <a:srgbClr val="FF9284">
              <a:alpha val="60000"/>
            </a:srgbClr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798CCE-19F5-4941-8FF0-DA410AFBF93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4197775" y="3974977"/>
            <a:ext cx="3256284" cy="3685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648" y="1429233"/>
            <a:ext cx="100584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t>8/6/18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4" r:id="rId3"/>
    <p:sldLayoutId id="2147483667" r:id="rId4"/>
    <p:sldLayoutId id="2147483660" r:id="rId5"/>
    <p:sldLayoutId id="2147483654" r:id="rId6"/>
    <p:sldLayoutId id="2147483661" r:id="rId7"/>
    <p:sldLayoutId id="2147483651" r:id="rId8"/>
    <p:sldLayoutId id="2147483668" r:id="rId9"/>
    <p:sldLayoutId id="2147483665" r:id="rId10"/>
    <p:sldLayoutId id="2147483669" r:id="rId11"/>
    <p:sldLayoutId id="2147483655" r:id="rId12"/>
    <p:sldLayoutId id="2147483662" r:id="rId13"/>
    <p:sldLayoutId id="2147483663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54" rtl="0" eaLnBrk="1" latinLnBrk="0" hangingPunct="1">
        <a:lnSpc>
          <a:spcPct val="85000"/>
        </a:lnSpc>
        <a:spcBef>
          <a:spcPct val="0"/>
        </a:spcBef>
        <a:buNone/>
        <a:defRPr sz="2400" b="0" i="0" kern="1200" spc="100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91436" indent="-91436" algn="l" defTabSz="914354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20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384029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566900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749771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932642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40.png"/><Relationship Id="rId4" Type="http://schemas.openxmlformats.org/officeDocument/2006/relationships/image" Target="../media/image50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13" Type="http://schemas.openxmlformats.org/officeDocument/2006/relationships/image" Target="../media/image59.emf"/><Relationship Id="rId18" Type="http://schemas.openxmlformats.org/officeDocument/2006/relationships/image" Target="../media/image64.emf"/><Relationship Id="rId3" Type="http://schemas.openxmlformats.org/officeDocument/2006/relationships/image" Target="../media/image49.emf"/><Relationship Id="rId7" Type="http://schemas.openxmlformats.org/officeDocument/2006/relationships/image" Target="../media/image53.emf"/><Relationship Id="rId12" Type="http://schemas.openxmlformats.org/officeDocument/2006/relationships/image" Target="../media/image58.emf"/><Relationship Id="rId17" Type="http://schemas.openxmlformats.org/officeDocument/2006/relationships/image" Target="../media/image63.em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2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emf"/><Relationship Id="rId11" Type="http://schemas.openxmlformats.org/officeDocument/2006/relationships/image" Target="../media/image57.emf"/><Relationship Id="rId5" Type="http://schemas.openxmlformats.org/officeDocument/2006/relationships/image" Target="../media/image51.emf"/><Relationship Id="rId15" Type="http://schemas.openxmlformats.org/officeDocument/2006/relationships/image" Target="../media/image61.emf"/><Relationship Id="rId10" Type="http://schemas.openxmlformats.org/officeDocument/2006/relationships/image" Target="../media/image56.emf"/><Relationship Id="rId19" Type="http://schemas.openxmlformats.org/officeDocument/2006/relationships/image" Target="../media/image65.emf"/><Relationship Id="rId4" Type="http://schemas.openxmlformats.org/officeDocument/2006/relationships/image" Target="../media/image40.png"/><Relationship Id="rId9" Type="http://schemas.openxmlformats.org/officeDocument/2006/relationships/image" Target="../media/image55.emf"/><Relationship Id="rId14" Type="http://schemas.openxmlformats.org/officeDocument/2006/relationships/image" Target="../media/image60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13" Type="http://schemas.openxmlformats.org/officeDocument/2006/relationships/image" Target="../media/image76.emf"/><Relationship Id="rId3" Type="http://schemas.openxmlformats.org/officeDocument/2006/relationships/image" Target="../media/image66.emf"/><Relationship Id="rId7" Type="http://schemas.openxmlformats.org/officeDocument/2006/relationships/image" Target="../media/image70.emf"/><Relationship Id="rId12" Type="http://schemas.openxmlformats.org/officeDocument/2006/relationships/image" Target="../media/image7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9.emf"/><Relationship Id="rId11" Type="http://schemas.openxmlformats.org/officeDocument/2006/relationships/image" Target="../media/image74.emf"/><Relationship Id="rId5" Type="http://schemas.openxmlformats.org/officeDocument/2006/relationships/image" Target="../media/image68.emf"/><Relationship Id="rId10" Type="http://schemas.openxmlformats.org/officeDocument/2006/relationships/image" Target="../media/image73.emf"/><Relationship Id="rId4" Type="http://schemas.openxmlformats.org/officeDocument/2006/relationships/image" Target="../media/image67.emf"/><Relationship Id="rId9" Type="http://schemas.openxmlformats.org/officeDocument/2006/relationships/image" Target="../media/image72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3" Type="http://schemas.openxmlformats.org/officeDocument/2006/relationships/image" Target="../media/image77.emf"/><Relationship Id="rId7" Type="http://schemas.openxmlformats.org/officeDocument/2006/relationships/image" Target="../media/image8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0.emf"/><Relationship Id="rId11" Type="http://schemas.openxmlformats.org/officeDocument/2006/relationships/image" Target="../media/image85.emf"/><Relationship Id="rId5" Type="http://schemas.openxmlformats.org/officeDocument/2006/relationships/image" Target="../media/image79.emf"/><Relationship Id="rId10" Type="http://schemas.openxmlformats.org/officeDocument/2006/relationships/image" Target="../media/image84.jpg"/><Relationship Id="rId4" Type="http://schemas.openxmlformats.org/officeDocument/2006/relationships/image" Target="../media/image78.emf"/><Relationship Id="rId9" Type="http://schemas.openxmlformats.org/officeDocument/2006/relationships/image" Target="../media/image8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4.jpg"/><Relationship Id="rId4" Type="http://schemas.openxmlformats.org/officeDocument/2006/relationships/image" Target="../media/image81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image" Target="../media/image79.emf"/><Relationship Id="rId7" Type="http://schemas.openxmlformats.org/officeDocument/2006/relationships/image" Target="../media/image8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.emf"/><Relationship Id="rId5" Type="http://schemas.openxmlformats.org/officeDocument/2006/relationships/image" Target="../media/image84.jpg"/><Relationship Id="rId4" Type="http://schemas.openxmlformats.org/officeDocument/2006/relationships/image" Target="../media/image8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7" Type="http://schemas.openxmlformats.org/officeDocument/2006/relationships/image" Target="../media/image88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7.emf"/><Relationship Id="rId5" Type="http://schemas.openxmlformats.org/officeDocument/2006/relationships/image" Target="../media/image86.emf"/><Relationship Id="rId4" Type="http://schemas.openxmlformats.org/officeDocument/2006/relationships/image" Target="../media/image8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4.jpg"/><Relationship Id="rId4" Type="http://schemas.openxmlformats.org/officeDocument/2006/relationships/image" Target="../media/image8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4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(null)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4" Type="http://schemas.openxmlformats.org/officeDocument/2006/relationships/image" Target="../media/image34.png"/><Relationship Id="rId9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4.jpg"/><Relationship Id="rId4" Type="http://schemas.openxmlformats.org/officeDocument/2006/relationships/image" Target="../media/image81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g"/><Relationship Id="rId13" Type="http://schemas.openxmlformats.org/officeDocument/2006/relationships/image" Target="../media/image95.emf"/><Relationship Id="rId3" Type="http://schemas.openxmlformats.org/officeDocument/2006/relationships/image" Target="../media/image89.emf"/><Relationship Id="rId7" Type="http://schemas.openxmlformats.org/officeDocument/2006/relationships/image" Target="../media/image91.png"/><Relationship Id="rId12" Type="http://schemas.openxmlformats.org/officeDocument/2006/relationships/image" Target="../media/image9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9.emf"/><Relationship Id="rId11" Type="http://schemas.openxmlformats.org/officeDocument/2006/relationships/image" Target="../media/image84.jpg"/><Relationship Id="rId5" Type="http://schemas.openxmlformats.org/officeDocument/2006/relationships/image" Target="../media/image90.emf"/><Relationship Id="rId10" Type="http://schemas.openxmlformats.org/officeDocument/2006/relationships/image" Target="../media/image93.emf"/><Relationship Id="rId4" Type="http://schemas.openxmlformats.org/officeDocument/2006/relationships/image" Target="../media/image38.emf"/><Relationship Id="rId9" Type="http://schemas.openxmlformats.org/officeDocument/2006/relationships/image" Target="../media/image81.emf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mitch/SpokeDartsPublic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emf"/><Relationship Id="rId4" Type="http://schemas.openxmlformats.org/officeDocument/2006/relationships/image" Target="../media/image104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0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7" Type="http://schemas.openxmlformats.org/officeDocument/2006/relationships/image" Target="../media/image4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1.emf"/><Relationship Id="rId7" Type="http://schemas.openxmlformats.org/officeDocument/2006/relationships/image" Target="../media/image4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0D3E-CE74-6F4C-A9C9-63EDA840DF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Spoke-Darts for </a:t>
            </a:r>
            <a:br>
              <a:rPr lang="en-US" dirty="0"/>
            </a:br>
            <a:r>
              <a:rPr lang="en-US" dirty="0"/>
              <a:t>High-Dimensional </a:t>
            </a:r>
            <a:br>
              <a:rPr lang="en-US" dirty="0"/>
            </a:br>
            <a:r>
              <a:rPr lang="en-US" dirty="0"/>
              <a:t>Blue-Noise Sampling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AD4020-87AD-8D47-982D-EBB5AB03D5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412" y="5306898"/>
            <a:ext cx="6261331" cy="1551102"/>
          </a:xfrm>
        </p:spPr>
        <p:txBody>
          <a:bodyPr>
            <a:normAutofit fontScale="92500"/>
          </a:bodyPr>
          <a:lstStyle/>
          <a:p>
            <a:r>
              <a:rPr lang="en-US" dirty="0"/>
              <a:t>Scott A. Mitchell	ACM TOG 37:2, May 2018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Scott A. Mitchell, Mohamed S. Ebeida, Muhammad A. </a:t>
            </a:r>
            <a:r>
              <a:rPr lang="en-US" dirty="0" err="1"/>
              <a:t>Awad</a:t>
            </a:r>
            <a:r>
              <a:rPr lang="en-US" dirty="0"/>
              <a:t>, </a:t>
            </a:r>
            <a:r>
              <a:rPr lang="en-US" dirty="0" err="1"/>
              <a:t>Chonhyon</a:t>
            </a:r>
            <a:r>
              <a:rPr lang="en-US" dirty="0"/>
              <a:t> Park, </a:t>
            </a:r>
            <a:r>
              <a:rPr lang="en-US" dirty="0" err="1"/>
              <a:t>Anjul</a:t>
            </a:r>
            <a:r>
              <a:rPr lang="en-US" dirty="0"/>
              <a:t> </a:t>
            </a:r>
            <a:r>
              <a:rPr lang="en-US" dirty="0" err="1"/>
              <a:t>Patney</a:t>
            </a:r>
            <a:r>
              <a:rPr lang="en-US" dirty="0"/>
              <a:t>, Ahmad A. Rushdi, Laura P. </a:t>
            </a:r>
            <a:r>
              <a:rPr lang="en-US" dirty="0" err="1"/>
              <a:t>Swiler</a:t>
            </a:r>
            <a:r>
              <a:rPr lang="en-US" dirty="0"/>
              <a:t>, Dinesh </a:t>
            </a:r>
            <a:r>
              <a:rPr lang="en-US" dirty="0" err="1"/>
              <a:t>Manocha</a:t>
            </a:r>
            <a:r>
              <a:rPr lang="en-US" dirty="0"/>
              <a:t> (now UMD), </a:t>
            </a:r>
            <a:br>
              <a:rPr lang="en-US" dirty="0"/>
            </a:br>
            <a:r>
              <a:rPr lang="en-US" dirty="0"/>
              <a:t>Li-Yi Wei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37160F-D7EF-2A4A-A4D1-B08AFF593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1875" y="4483937"/>
            <a:ext cx="822960" cy="822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80DFB6-491F-BD43-A31E-FD40E5172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4835" y="5177998"/>
            <a:ext cx="1005840" cy="2577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AF70EA-53AE-2E49-A7D5-D7AAD94F82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7116" y="3396988"/>
            <a:ext cx="990842" cy="7315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833331-7F3D-9C46-8055-FC3FCF04FB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49889" y="4104240"/>
            <a:ext cx="840786" cy="82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82061B-C6C4-2145-8AFA-FC5C638B52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92833" y="3066095"/>
            <a:ext cx="822960" cy="8601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B3BA169-4505-1A42-89E1-EAC659C80A73}"/>
              </a:ext>
            </a:extLst>
          </p:cNvPr>
          <p:cNvSpPr txBox="1"/>
          <p:nvPr/>
        </p:nvSpPr>
        <p:spPr>
          <a:xfrm>
            <a:off x="7995844" y="5947037"/>
            <a:ext cx="1592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SIGGRAPH 2018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18 minutes talk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15 Aug 10:45 am session talk 4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West Building, Room 109-110</a:t>
            </a:r>
          </a:p>
        </p:txBody>
      </p:sp>
    </p:spTree>
    <p:extLst>
      <p:ext uri="{BB962C8B-B14F-4D97-AF65-F5344CB8AC3E}">
        <p14:creationId xmlns:p14="http://schemas.microsoft.com/office/powerpoint/2010/main" val="152762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2C80573C-1C68-464C-8926-194EECF6A511}"/>
              </a:ext>
            </a:extLst>
          </p:cNvPr>
          <p:cNvGrpSpPr/>
          <p:nvPr/>
        </p:nvGrpSpPr>
        <p:grpSpPr>
          <a:xfrm>
            <a:off x="5191463" y="4572212"/>
            <a:ext cx="7542251" cy="2311400"/>
            <a:chOff x="5191463" y="4572212"/>
            <a:chExt cx="7542251" cy="23114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CEFE984-0563-2E47-AF0D-7FF24A1D7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42814" y="4572212"/>
              <a:ext cx="3390900" cy="231140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BB971E0-0555-834B-A5F5-9008C54EBEC5}"/>
                </a:ext>
              </a:extLst>
            </p:cNvPr>
            <p:cNvSpPr txBox="1"/>
            <p:nvPr/>
          </p:nvSpPr>
          <p:spPr>
            <a:xfrm>
              <a:off x="5191463" y="5678259"/>
              <a:ext cx="43412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  Small surface area → small void radius</a:t>
              </a:r>
            </a:p>
            <a:p>
              <a:r>
                <a:rPr lang="en-US" dirty="0"/>
                <a:t>  No big gaps!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7" name="Flowchart: Connector 12">
            <a:extLst>
              <a:ext uri="{FF2B5EF4-FFF2-40B4-BE49-F238E27FC236}">
                <a16:creationId xmlns:a16="http://schemas.microsoft.com/office/drawing/2014/main" id="{102E67E9-3439-044A-A532-427F08EECBDF}"/>
              </a:ext>
            </a:extLst>
          </p:cNvPr>
          <p:cNvSpPr>
            <a:spLocks noChangeAspect="1"/>
          </p:cNvSpPr>
          <p:nvPr/>
        </p:nvSpPr>
        <p:spPr>
          <a:xfrm>
            <a:off x="678863" y="1970992"/>
            <a:ext cx="4665998" cy="4665998"/>
          </a:xfrm>
          <a:prstGeom prst="flowChartConnector">
            <a:avLst/>
          </a:prstGeom>
          <a:solidFill>
            <a:srgbClr val="FF0000">
              <a:alpha val="16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34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126C890-3B45-E54D-8F16-F3B9F9B913F0}"/>
              </a:ext>
            </a:extLst>
          </p:cNvPr>
          <p:cNvGrpSpPr/>
          <p:nvPr/>
        </p:nvGrpSpPr>
        <p:grpSpPr>
          <a:xfrm>
            <a:off x="1891413" y="3177058"/>
            <a:ext cx="2243541" cy="2243541"/>
            <a:chOff x="7196328" y="1865377"/>
            <a:chExt cx="3163823" cy="3163823"/>
          </a:xfrm>
        </p:grpSpPr>
        <p:sp>
          <p:nvSpPr>
            <p:cNvPr id="69" name="Flowchart: Connector 3">
              <a:extLst>
                <a:ext uri="{FF2B5EF4-FFF2-40B4-BE49-F238E27FC236}">
                  <a16:creationId xmlns:a16="http://schemas.microsoft.com/office/drawing/2014/main" id="{7A19843E-A15B-EC42-8851-B0CCF9BCC6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50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D81251B-06DF-3146-BBFD-EA128349FA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6640D3A-062A-BE4F-9754-AEDBB84FEF44}"/>
              </a:ext>
            </a:extLst>
          </p:cNvPr>
          <p:cNvGrpSpPr/>
          <p:nvPr/>
        </p:nvGrpSpPr>
        <p:grpSpPr>
          <a:xfrm>
            <a:off x="2179736" y="1739088"/>
            <a:ext cx="2243541" cy="2243541"/>
            <a:chOff x="7196328" y="1865377"/>
            <a:chExt cx="3163823" cy="3163823"/>
          </a:xfrm>
        </p:grpSpPr>
        <p:sp>
          <p:nvSpPr>
            <p:cNvPr id="74" name="Flowchart: Connector 3">
              <a:extLst>
                <a:ext uri="{FF2B5EF4-FFF2-40B4-BE49-F238E27FC236}">
                  <a16:creationId xmlns:a16="http://schemas.microsoft.com/office/drawing/2014/main" id="{0DCF3284-D1B6-C248-85DD-AEFF5EA2F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82184D3-C776-AF44-8729-2350732133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44BF9AE-29C2-AD4F-B083-9048A90BACAA}"/>
              </a:ext>
            </a:extLst>
          </p:cNvPr>
          <p:cNvGrpSpPr/>
          <p:nvPr/>
        </p:nvGrpSpPr>
        <p:grpSpPr>
          <a:xfrm>
            <a:off x="2997371" y="3954431"/>
            <a:ext cx="2243541" cy="2243541"/>
            <a:chOff x="7196328" y="1865377"/>
            <a:chExt cx="3163823" cy="3163823"/>
          </a:xfrm>
        </p:grpSpPr>
        <p:sp>
          <p:nvSpPr>
            <p:cNvPr id="78" name="Flowchart: Connector 3">
              <a:extLst>
                <a:ext uri="{FF2B5EF4-FFF2-40B4-BE49-F238E27FC236}">
                  <a16:creationId xmlns:a16="http://schemas.microsoft.com/office/drawing/2014/main" id="{542BF0F0-DA30-5946-A350-87C23EB7F0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901EF79-A68D-C443-828F-C6501B282B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0627BA7-664A-BE4F-AAAA-D78BFE7443F9}"/>
              </a:ext>
            </a:extLst>
          </p:cNvPr>
          <p:cNvGrpSpPr/>
          <p:nvPr/>
        </p:nvGrpSpPr>
        <p:grpSpPr>
          <a:xfrm>
            <a:off x="627518" y="5020257"/>
            <a:ext cx="2243541" cy="2243541"/>
            <a:chOff x="7196328" y="1865377"/>
            <a:chExt cx="3163823" cy="3163823"/>
          </a:xfrm>
        </p:grpSpPr>
        <p:sp>
          <p:nvSpPr>
            <p:cNvPr id="82" name="Flowchart: Connector 3">
              <a:extLst>
                <a:ext uri="{FF2B5EF4-FFF2-40B4-BE49-F238E27FC236}">
                  <a16:creationId xmlns:a16="http://schemas.microsoft.com/office/drawing/2014/main" id="{38F4342F-5A9A-714E-A647-920E0E2649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6B4FF8E6-3B68-3945-AB63-3FED55A764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8A7981D-B495-9644-831D-9EE21BFC2DBC}"/>
              </a:ext>
            </a:extLst>
          </p:cNvPr>
          <p:cNvGrpSpPr/>
          <p:nvPr/>
        </p:nvGrpSpPr>
        <p:grpSpPr>
          <a:xfrm>
            <a:off x="3515668" y="2334143"/>
            <a:ext cx="2243541" cy="2243541"/>
            <a:chOff x="7196328" y="1865377"/>
            <a:chExt cx="3163823" cy="3163823"/>
          </a:xfrm>
        </p:grpSpPr>
        <p:sp>
          <p:nvSpPr>
            <p:cNvPr id="174" name="Flowchart: Connector 3">
              <a:extLst>
                <a:ext uri="{FF2B5EF4-FFF2-40B4-BE49-F238E27FC236}">
                  <a16:creationId xmlns:a16="http://schemas.microsoft.com/office/drawing/2014/main" id="{D67DCC38-4729-EE48-9C87-F3B8DAC096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A46DBDD1-A011-D644-BB0D-E0D405CD8E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11D9ACD-43EA-F441-8AD7-94D383153AC5}"/>
              </a:ext>
            </a:extLst>
          </p:cNvPr>
          <p:cNvGrpSpPr/>
          <p:nvPr/>
        </p:nvGrpSpPr>
        <p:grpSpPr>
          <a:xfrm>
            <a:off x="1787720" y="4414979"/>
            <a:ext cx="2243541" cy="2243541"/>
            <a:chOff x="7196328" y="1865377"/>
            <a:chExt cx="3163823" cy="3163823"/>
          </a:xfrm>
        </p:grpSpPr>
        <p:sp>
          <p:nvSpPr>
            <p:cNvPr id="93" name="Flowchart: Connector 3">
              <a:extLst>
                <a:ext uri="{FF2B5EF4-FFF2-40B4-BE49-F238E27FC236}">
                  <a16:creationId xmlns:a16="http://schemas.microsoft.com/office/drawing/2014/main" id="{ECA1FE57-1C74-3F48-8A5E-BD93283B13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BAD1916-BDC2-EF47-93BA-8C8E10259A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B67E41B8-CAE7-E543-86AE-402451405E24}"/>
              </a:ext>
            </a:extLst>
          </p:cNvPr>
          <p:cNvGrpSpPr/>
          <p:nvPr/>
        </p:nvGrpSpPr>
        <p:grpSpPr>
          <a:xfrm>
            <a:off x="-24183" y="2038443"/>
            <a:ext cx="2243541" cy="2243541"/>
            <a:chOff x="7196328" y="1865377"/>
            <a:chExt cx="3163823" cy="3163823"/>
          </a:xfrm>
        </p:grpSpPr>
        <p:sp>
          <p:nvSpPr>
            <p:cNvPr id="164" name="Flowchart: Connector 3">
              <a:extLst>
                <a:ext uri="{FF2B5EF4-FFF2-40B4-BE49-F238E27FC236}">
                  <a16:creationId xmlns:a16="http://schemas.microsoft.com/office/drawing/2014/main" id="{D045643F-99BD-C443-81B8-FCD430FF7B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BAC5C687-6749-EC44-9DB1-26650326D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1C8C051B-FDC8-8640-8A8E-460BFFDB1E88}"/>
              </a:ext>
            </a:extLst>
          </p:cNvPr>
          <p:cNvGrpSpPr/>
          <p:nvPr/>
        </p:nvGrpSpPr>
        <p:grpSpPr>
          <a:xfrm>
            <a:off x="507524" y="3865475"/>
            <a:ext cx="2243541" cy="2243541"/>
            <a:chOff x="7196328" y="1865377"/>
            <a:chExt cx="3163823" cy="3163823"/>
          </a:xfrm>
        </p:grpSpPr>
        <p:sp>
          <p:nvSpPr>
            <p:cNvPr id="168" name="Flowchart: Connector 3">
              <a:extLst>
                <a:ext uri="{FF2B5EF4-FFF2-40B4-BE49-F238E27FC236}">
                  <a16:creationId xmlns:a16="http://schemas.microsoft.com/office/drawing/2014/main" id="{B8276049-D3F5-4540-ABAC-3CBDE729A8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737A9C64-3E15-5040-BD3A-AEC233CB64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104" name="Title 3">
            <a:extLst>
              <a:ext uri="{FF2B5EF4-FFF2-40B4-BE49-F238E27FC236}">
                <a16:creationId xmlns:a16="http://schemas.microsoft.com/office/drawing/2014/main" id="{AF5E53A3-D587-7447-A09E-4A61B6A27BE0}"/>
              </a:ext>
            </a:extLst>
          </p:cNvPr>
          <p:cNvSpPr txBox="1">
            <a:spLocks/>
          </p:cNvSpPr>
          <p:nvPr/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100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sz="2800" dirty="0"/>
              <a:t>Proof of saturation</a:t>
            </a:r>
          </a:p>
        </p:txBody>
      </p:sp>
      <p:sp>
        <p:nvSpPr>
          <p:cNvPr id="105" name="Text Placeholder 4">
            <a:extLst>
              <a:ext uri="{FF2B5EF4-FFF2-40B4-BE49-F238E27FC236}">
                <a16:creationId xmlns:a16="http://schemas.microsoft.com/office/drawing/2014/main" id="{BD97E59E-DF37-E14E-9A92-2574E5805922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Spoke-Darts scales … and guarantees saturation</a:t>
            </a:r>
            <a:endParaRPr lang="en-US" sz="2800" dirty="0">
              <a:sym typeface="Wingdings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67B280-C815-3948-8DAB-32B4112C1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505" y="485984"/>
            <a:ext cx="3886200" cy="2120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650726-B785-7D49-816B-875C3D5DD509}"/>
              </a:ext>
            </a:extLst>
          </p:cNvPr>
          <p:cNvSpPr txBox="1"/>
          <p:nvPr/>
        </p:nvSpPr>
        <p:spPr>
          <a:xfrm>
            <a:off x="7284521" y="186971"/>
            <a:ext cx="4094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Suppose there is void outside all disks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AC33DAE-44B5-DA49-BBD4-CB8D4A2679AC}"/>
              </a:ext>
            </a:extLst>
          </p:cNvPr>
          <p:cNvGrpSpPr/>
          <p:nvPr/>
        </p:nvGrpSpPr>
        <p:grpSpPr>
          <a:xfrm>
            <a:off x="6588579" y="710802"/>
            <a:ext cx="5695343" cy="2833178"/>
            <a:chOff x="6303723" y="1744845"/>
            <a:chExt cx="5695343" cy="2833178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B866247-1569-8F48-893B-802895D252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89588" y="1784119"/>
              <a:ext cx="400645" cy="831518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14C76CF-D971-404E-B791-350BC1EA790F}"/>
                </a:ext>
              </a:extLst>
            </p:cNvPr>
            <p:cNvSpPr txBox="1"/>
            <p:nvPr/>
          </p:nvSpPr>
          <p:spPr>
            <a:xfrm>
              <a:off x="6303723" y="3377694"/>
              <a:ext cx="569534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One disk</a:t>
              </a:r>
            </a:p>
            <a:p>
              <a:r>
                <a:rPr lang="en-US" dirty="0"/>
                <a:t>  Missed 12 times, so area is probably small,</a:t>
              </a:r>
              <a:br>
                <a:rPr lang="en-US" dirty="0"/>
              </a:br>
              <a:r>
                <a:rPr lang="en-US" dirty="0"/>
                <a:t>  R = area(shared) / area(disk)</a:t>
              </a:r>
            </a:p>
            <a:p>
              <a:r>
                <a:rPr lang="en-US" dirty="0"/>
                <a:t>  </a:t>
              </a:r>
              <a:r>
                <a:rPr lang="en-US" dirty="0" err="1"/>
                <a:t>Probabiliity</a:t>
              </a:r>
              <a:r>
                <a:rPr lang="en-US" dirty="0"/>
                <a:t> of 12 misses = 𝝥(1-R) = (1-R)</a:t>
              </a:r>
              <a:r>
                <a:rPr lang="en-US" baseline="30000" dirty="0"/>
                <a:t>12 </a:t>
              </a:r>
              <a:r>
                <a:rPr lang="en-US" dirty="0"/>
                <a:t>&lt; e</a:t>
              </a:r>
              <a:r>
                <a:rPr lang="en-US" baseline="30000" dirty="0"/>
                <a:t>(-12R)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7F642F4-E0A8-FF41-BB20-9153DEDACF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0233" y="1744845"/>
              <a:ext cx="266248" cy="870792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A84C6F8-1ADF-FC45-BF6C-4BCC490F59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20117" y="2038443"/>
              <a:ext cx="670116" cy="595782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5196735-F07B-2E41-AD5A-B1EF5ED697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7108" y="1976490"/>
              <a:ext cx="630633" cy="646022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F7F5099-F352-0C4A-B753-DA9FA2CA7B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72517" y="2634225"/>
              <a:ext cx="517716" cy="745511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FC0922B-33FF-8B47-B057-C8D0D33A6EDA}"/>
                </a:ext>
              </a:extLst>
            </p:cNvPr>
            <p:cNvCxnSpPr>
              <a:cxnSpLocks/>
            </p:cNvCxnSpPr>
            <p:nvPr/>
          </p:nvCxnSpPr>
          <p:spPr>
            <a:xfrm>
              <a:off x="8190233" y="2634225"/>
              <a:ext cx="637508" cy="676130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762F4402-254C-474A-A58B-1C4CE2C30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1289" y="4095943"/>
            <a:ext cx="1427290" cy="142729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E6A4F381-C0F7-DB48-9C47-4BDA4761B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7934" y="3879418"/>
            <a:ext cx="2823726" cy="269299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D5787575-E84C-7C43-B035-67F02C63D1C3}"/>
              </a:ext>
            </a:extLst>
          </p:cNvPr>
          <p:cNvSpPr txBox="1"/>
          <p:nvPr/>
        </p:nvSpPr>
        <p:spPr>
          <a:xfrm>
            <a:off x="6227512" y="3697397"/>
            <a:ext cx="6204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disks </a:t>
            </a:r>
            <a:br>
              <a:rPr lang="en-US" dirty="0"/>
            </a:br>
            <a:r>
              <a:rPr lang="en-US" dirty="0"/>
              <a:t>  Probability all missed = product of probabilities</a:t>
            </a:r>
          </a:p>
          <a:p>
            <a:r>
              <a:rPr lang="en-US" dirty="0"/>
              <a:t>  p = 𝚷 e</a:t>
            </a:r>
            <a:r>
              <a:rPr lang="en-US" baseline="30000" dirty="0"/>
              <a:t>(-12 </a:t>
            </a:r>
            <a:r>
              <a:rPr lang="en-US" baseline="30000" dirty="0" err="1"/>
              <a:t>R_i</a:t>
            </a:r>
            <a:r>
              <a:rPr lang="en-US" baseline="30000" dirty="0"/>
              <a:t>) </a:t>
            </a:r>
            <a:r>
              <a:rPr lang="en-US" dirty="0"/>
              <a:t>= e</a:t>
            </a:r>
            <a:r>
              <a:rPr lang="en-US" baseline="30000" dirty="0"/>
              <a:t>-12 𝚺 </a:t>
            </a:r>
            <a:r>
              <a:rPr lang="en-US" baseline="30000" dirty="0" err="1"/>
              <a:t>R_i</a:t>
            </a:r>
            <a:r>
              <a:rPr lang="en-US" dirty="0"/>
              <a:t>  </a:t>
            </a:r>
            <a:br>
              <a:rPr lang="en-US" dirty="0"/>
            </a:br>
            <a:r>
              <a:rPr lang="en-US" dirty="0"/>
              <a:t>  p is small so sum of surface areas is small.</a:t>
            </a:r>
          </a:p>
        </p:txBody>
      </p:sp>
    </p:spTree>
    <p:extLst>
      <p:ext uri="{BB962C8B-B14F-4D97-AF65-F5344CB8AC3E}">
        <p14:creationId xmlns:p14="http://schemas.microsoft.com/office/powerpoint/2010/main" val="22717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0DA461F-F498-7F46-B230-85807A3DE59E}"/>
              </a:ext>
            </a:extLst>
          </p:cNvPr>
          <p:cNvSpPr/>
          <p:nvPr/>
        </p:nvSpPr>
        <p:spPr>
          <a:xfrm>
            <a:off x="564480" y="831737"/>
            <a:ext cx="5031606" cy="26539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CEFE984-0563-2E47-AF0D-7FF24A1D7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814" y="4572212"/>
            <a:ext cx="3390900" cy="23114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4" name="Title 3">
            <a:extLst>
              <a:ext uri="{FF2B5EF4-FFF2-40B4-BE49-F238E27FC236}">
                <a16:creationId xmlns:a16="http://schemas.microsoft.com/office/drawing/2014/main" id="{AF5E53A3-D587-7447-A09E-4A61B6A27BE0}"/>
              </a:ext>
            </a:extLst>
          </p:cNvPr>
          <p:cNvSpPr txBox="1">
            <a:spLocks/>
          </p:cNvSpPr>
          <p:nvPr/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100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sz="2800" dirty="0"/>
              <a:t>Structure of saturation guarantee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762F4402-254C-474A-A58B-1C4CE2C30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1289" y="4095943"/>
            <a:ext cx="1427290" cy="1427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9CA3AE-8430-3C42-8350-7FE816C9D1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275" y="1035950"/>
            <a:ext cx="4400019" cy="506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303AC6-7162-7F43-B618-D1C80089A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8256" y="1746165"/>
            <a:ext cx="536454" cy="3155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9317DA-E671-A748-8472-D457EC738B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475" y="2145058"/>
            <a:ext cx="4473172" cy="110126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F02E882-E9B3-A24C-A46D-ADDCC2449E08}"/>
              </a:ext>
            </a:extLst>
          </p:cNvPr>
          <p:cNvSpPr txBox="1"/>
          <p:nvPr/>
        </p:nvSpPr>
        <p:spPr>
          <a:xfrm>
            <a:off x="564480" y="379042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37AEE9-4E96-374E-BED6-B05BC70680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899" y="4230285"/>
            <a:ext cx="2108200" cy="482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574CD3-A9C0-B04E-8B54-8ABE5E1958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3821" y="4828469"/>
            <a:ext cx="622300" cy="2032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12A43CFF-4C42-654B-B723-D89C9706BC8F}"/>
              </a:ext>
            </a:extLst>
          </p:cNvPr>
          <p:cNvSpPr txBox="1"/>
          <p:nvPr/>
        </p:nvSpPr>
        <p:spPr>
          <a:xfrm>
            <a:off x="1748577" y="4705434"/>
            <a:ext cx="2512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chance beta exceeded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FA9FF23-C1A6-194C-8456-9A1F54147AE7}"/>
              </a:ext>
            </a:extLst>
          </p:cNvPr>
          <p:cNvSpPr txBox="1"/>
          <p:nvPr/>
        </p:nvSpPr>
        <p:spPr>
          <a:xfrm>
            <a:off x="1739604" y="5145082"/>
            <a:ext cx="290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#misses, failed candidates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C55229-2129-854C-8431-9B5863D53E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7413" y="5597004"/>
            <a:ext cx="685800" cy="3302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9D1B5D94-8566-F646-BE48-50811E71FF35}"/>
              </a:ext>
            </a:extLst>
          </p:cNvPr>
          <p:cNvSpPr txBox="1"/>
          <p:nvPr/>
        </p:nvSpPr>
        <p:spPr>
          <a:xfrm>
            <a:off x="1808587" y="5616983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dimension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D6FAC59-C665-CE4B-9707-434929B21D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3275" y="5234629"/>
            <a:ext cx="850900" cy="2159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FB5CD21-D203-E443-AAC5-D7E5D04092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5730" y="6430792"/>
            <a:ext cx="1514167" cy="34661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A41FC958-2C6F-744A-9A1B-5937BBF10016}"/>
              </a:ext>
            </a:extLst>
          </p:cNvPr>
          <p:cNvGrpSpPr/>
          <p:nvPr/>
        </p:nvGrpSpPr>
        <p:grpSpPr>
          <a:xfrm>
            <a:off x="6626183" y="494498"/>
            <a:ext cx="4676280" cy="1007075"/>
            <a:chOff x="6626183" y="494498"/>
            <a:chExt cx="4676280" cy="100707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8DB0E25-5442-4C46-8581-71821F7045C3}"/>
                </a:ext>
              </a:extLst>
            </p:cNvPr>
            <p:cNvSpPr txBox="1"/>
            <p:nvPr/>
          </p:nvSpPr>
          <p:spPr>
            <a:xfrm>
              <a:off x="6626183" y="494498"/>
              <a:ext cx="46762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Magic values for dimensional independence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8AE4D5E-BB64-7349-A9CD-C929D0BF9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252004" y="886118"/>
              <a:ext cx="3331663" cy="61545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FF16C7FD-0228-D94C-938A-15EF52EB934B}"/>
              </a:ext>
            </a:extLst>
          </p:cNvPr>
          <p:cNvSpPr txBox="1"/>
          <p:nvPr/>
        </p:nvSpPr>
        <p:spPr>
          <a:xfrm>
            <a:off x="564480" y="6073679"/>
            <a:ext cx="278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get to pick any three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652F3A7-331B-B34B-A19C-FB255A1EC996}"/>
              </a:ext>
            </a:extLst>
          </p:cNvPr>
          <p:cNvGrpSpPr/>
          <p:nvPr/>
        </p:nvGrpSpPr>
        <p:grpSpPr>
          <a:xfrm>
            <a:off x="6455802" y="1561499"/>
            <a:ext cx="4688878" cy="2130477"/>
            <a:chOff x="6455802" y="1561499"/>
            <a:chExt cx="4688878" cy="213047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7786680-B7D7-C140-BC72-E55912258232}"/>
                </a:ext>
              </a:extLst>
            </p:cNvPr>
            <p:cNvGrpSpPr/>
            <p:nvPr/>
          </p:nvGrpSpPr>
          <p:grpSpPr>
            <a:xfrm>
              <a:off x="6455802" y="1561499"/>
              <a:ext cx="4688878" cy="2130477"/>
              <a:chOff x="6455802" y="1561499"/>
              <a:chExt cx="4688878" cy="2130477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B063096-7DB1-3F4F-900C-CE8CCA3B777E}"/>
                  </a:ext>
                </a:extLst>
              </p:cNvPr>
              <p:cNvSpPr/>
              <p:nvPr/>
            </p:nvSpPr>
            <p:spPr>
              <a:xfrm>
                <a:off x="6455802" y="1561499"/>
                <a:ext cx="4688878" cy="21304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B5B3FF46-CFB4-1740-AD28-3879C45005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52004" y="2019467"/>
                <a:ext cx="946244" cy="217720"/>
              </a:xfrm>
              <a:prstGeom prst="rect">
                <a:avLst/>
              </a:prstGeom>
            </p:spPr>
          </p:pic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90B43F1-F114-6142-8DF2-E6BDA1EDCFE8}"/>
                  </a:ext>
                </a:extLst>
              </p:cNvPr>
              <p:cNvSpPr txBox="1"/>
              <p:nvPr/>
            </p:nvSpPr>
            <p:spPr>
              <a:xfrm>
                <a:off x="6600950" y="1561499"/>
                <a:ext cx="5966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e.g.</a:t>
                </a: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EF1F1A23-8403-2046-BE7B-6A34DCB0F0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946398" y="3184910"/>
                <a:ext cx="1878906" cy="276549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169FA3D9-F0C9-BC46-B80D-2813602B2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97148" y="2398219"/>
                <a:ext cx="698500" cy="266700"/>
              </a:xfrm>
              <a:prstGeom prst="rect">
                <a:avLst/>
              </a:prstGeom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E6AE684-24E0-5F43-8581-22BB9F9BD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413230" y="2348866"/>
              <a:ext cx="1009210" cy="25040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3D577F0-0C49-894D-AD4F-F58A77862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946398" y="2779079"/>
              <a:ext cx="2477669" cy="313629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AD0CCB1-185B-4F46-A5CD-3BD976B48BB7}"/>
              </a:ext>
            </a:extLst>
          </p:cNvPr>
          <p:cNvGrpSpPr/>
          <p:nvPr/>
        </p:nvGrpSpPr>
        <p:grpSpPr>
          <a:xfrm>
            <a:off x="6455802" y="3784178"/>
            <a:ext cx="4688878" cy="605467"/>
            <a:chOff x="6455802" y="3784178"/>
            <a:chExt cx="4688878" cy="605467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9EFCEB1-E451-F044-8093-F5F1E55009EC}"/>
                </a:ext>
              </a:extLst>
            </p:cNvPr>
            <p:cNvSpPr/>
            <p:nvPr/>
          </p:nvSpPr>
          <p:spPr>
            <a:xfrm>
              <a:off x="6455802" y="3784178"/>
              <a:ext cx="4688878" cy="6054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719A2B5-EFC0-9243-95ED-D65485FC2607}"/>
                </a:ext>
              </a:extLst>
            </p:cNvPr>
            <p:cNvSpPr txBox="1"/>
            <p:nvPr/>
          </p:nvSpPr>
          <p:spPr>
            <a:xfrm>
              <a:off x="6600950" y="3784178"/>
              <a:ext cx="596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e.g.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779B8F4-0906-9A45-A610-1850A7548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305254" y="4072054"/>
              <a:ext cx="2629393" cy="24036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058F318-9813-D64D-8932-3E6A4611D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299485" y="3816015"/>
              <a:ext cx="2517280" cy="240088"/>
            </a:xfrm>
            <a:prstGeom prst="rect">
              <a:avLst/>
            </a:prstGeom>
          </p:spPr>
        </p:pic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CD6573F5-DDA4-8C43-BDF1-F21C2B28FB67}"/>
              </a:ext>
            </a:extLst>
          </p:cNvPr>
          <p:cNvSpPr/>
          <p:nvPr/>
        </p:nvSpPr>
        <p:spPr>
          <a:xfrm>
            <a:off x="2448231" y="1852738"/>
            <a:ext cx="3426677" cy="173555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F81D4A-B342-A54E-B580-56641CFB493E}"/>
              </a:ext>
            </a:extLst>
          </p:cNvPr>
          <p:cNvSpPr/>
          <p:nvPr/>
        </p:nvSpPr>
        <p:spPr>
          <a:xfrm>
            <a:off x="7197588" y="808238"/>
            <a:ext cx="1388142" cy="7532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38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Saturation in Practice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D6DCF-B4CD-2B43-98DD-0F13ACA5F2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648" y="1075384"/>
            <a:ext cx="6044537" cy="110955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Theory: Beta = constant</a:t>
            </a:r>
          </a:p>
          <a:p>
            <a:r>
              <a:rPr lang="en-US" dirty="0"/>
              <a:t>Practice: Beta varies with 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Increases (but converges for high d?)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Distribution narrows, consistent with theory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C5402A-44CD-3542-A667-CA7721722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414" y="86175"/>
            <a:ext cx="3352290" cy="2382705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4496F76-38F6-BD4F-B26A-2194E65FE311}"/>
              </a:ext>
            </a:extLst>
          </p:cNvPr>
          <p:cNvGrpSpPr/>
          <p:nvPr/>
        </p:nvGrpSpPr>
        <p:grpSpPr>
          <a:xfrm>
            <a:off x="85964" y="4325180"/>
            <a:ext cx="11093665" cy="369332"/>
            <a:chOff x="92840" y="4274024"/>
            <a:chExt cx="11093665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4D0DDE6-B4AA-3A43-993D-5CA619FB0B5A}"/>
                </a:ext>
              </a:extLst>
            </p:cNvPr>
            <p:cNvSpPr txBox="1"/>
            <p:nvPr/>
          </p:nvSpPr>
          <p:spPr>
            <a:xfrm>
              <a:off x="8520859" y="427402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C1267E4-8E06-5641-B380-D1E67D7A8260}"/>
                </a:ext>
              </a:extLst>
            </p:cNvPr>
            <p:cNvSpPr txBox="1"/>
            <p:nvPr/>
          </p:nvSpPr>
          <p:spPr>
            <a:xfrm>
              <a:off x="6143419" y="427402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648DE8E-B972-9E46-BF84-C1931F9E9971}"/>
                </a:ext>
              </a:extLst>
            </p:cNvPr>
            <p:cNvSpPr txBox="1"/>
            <p:nvPr/>
          </p:nvSpPr>
          <p:spPr>
            <a:xfrm>
              <a:off x="92840" y="4274024"/>
              <a:ext cx="1614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dimension = 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208AE2-836D-E94C-8F97-8B2DDC314BEB}"/>
                </a:ext>
              </a:extLst>
            </p:cNvPr>
            <p:cNvSpPr txBox="1"/>
            <p:nvPr/>
          </p:nvSpPr>
          <p:spPr>
            <a:xfrm>
              <a:off x="3784267" y="427402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DB9F6B2-68A3-5644-8BFA-A61A468F6DCB}"/>
                </a:ext>
              </a:extLst>
            </p:cNvPr>
            <p:cNvSpPr txBox="1"/>
            <p:nvPr/>
          </p:nvSpPr>
          <p:spPr>
            <a:xfrm>
              <a:off x="10880011" y="427402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4A9D890-31CA-C444-B541-21DB657E61FC}"/>
              </a:ext>
            </a:extLst>
          </p:cNvPr>
          <p:cNvSpPr txBox="1"/>
          <p:nvPr/>
        </p:nvSpPr>
        <p:spPr>
          <a:xfrm rot="16200000">
            <a:off x="-287834" y="544155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Bridson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D24BA5-7F0F-7048-BA32-1D960540A593}"/>
              </a:ext>
            </a:extLst>
          </p:cNvPr>
          <p:cNvSpPr txBox="1"/>
          <p:nvPr/>
        </p:nvSpPr>
        <p:spPr>
          <a:xfrm rot="16200000">
            <a:off x="-523476" y="3067464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Spoke-Darts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FCF1A6FD-9F60-B145-A021-38B777FC7B73}"/>
              </a:ext>
            </a:extLst>
          </p:cNvPr>
          <p:cNvSpPr txBox="1">
            <a:spLocks/>
          </p:cNvSpPr>
          <p:nvPr/>
        </p:nvSpPr>
        <p:spPr>
          <a:xfrm>
            <a:off x="4427456" y="736031"/>
            <a:ext cx="4111527" cy="74124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Beta Spoke-Darts(d) ≈ </a:t>
            </a:r>
            <a:r>
              <a:rPr lang="en-US" sz="1800" dirty="0" err="1"/>
              <a:t>Bridson</a:t>
            </a:r>
            <a:r>
              <a:rPr lang="en-US" sz="1800" dirty="0"/>
              <a:t>(d-1)</a:t>
            </a:r>
            <a:br>
              <a:rPr lang="en-US" sz="1800" dirty="0"/>
            </a:br>
            <a:r>
              <a:rPr lang="en-US" sz="1800" dirty="0"/>
              <a:t>one dimension of saturation “for free”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9858146-0EB0-4845-BBA4-37B03C207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7830" y="2286000"/>
            <a:ext cx="2377440" cy="210157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3A358F9-420F-994D-BC15-1E95A8F97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7830" y="4663440"/>
            <a:ext cx="2377440" cy="208956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0D60E7C-4C4C-BE41-A5C8-2C1360B40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0322" y="2286000"/>
            <a:ext cx="2377440" cy="208151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9900FEA-0FB9-B443-AC0D-BA61D07ED8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0322" y="4663440"/>
            <a:ext cx="2377440" cy="209016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EC25996-05F9-0740-8CE1-85E2BE85A0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1170" y="2286000"/>
            <a:ext cx="2377440" cy="209214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570CD33-405C-CF4F-A2E9-9159EF6C1B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1170" y="4663440"/>
            <a:ext cx="2377440" cy="209537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E500490-935B-9A43-9A87-783F9C987C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90537" y="2286000"/>
            <a:ext cx="2377440" cy="207963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6417A7B-CE6A-FA46-B858-636DCFDFD4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90537" y="4663440"/>
            <a:ext cx="2377440" cy="209656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BA66C5A-D596-DF44-AD4F-0C48A6AF82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6290" y="2292305"/>
            <a:ext cx="2377440" cy="208896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6ED5969-DE61-144D-B36D-7DC2C26BC16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6290" y="4663440"/>
            <a:ext cx="2377440" cy="2086529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D203A5C-10B4-A449-B07C-16E2735AA1C8}"/>
              </a:ext>
            </a:extLst>
          </p:cNvPr>
          <p:cNvCxnSpPr/>
          <p:nvPr/>
        </p:nvCxnSpPr>
        <p:spPr>
          <a:xfrm>
            <a:off x="1526127" y="2468880"/>
            <a:ext cx="0" cy="40233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938037D-87A7-6249-ABF0-B9515684C93D}"/>
              </a:ext>
            </a:extLst>
          </p:cNvPr>
          <p:cNvCxnSpPr/>
          <p:nvPr/>
        </p:nvCxnSpPr>
        <p:spPr>
          <a:xfrm>
            <a:off x="4037110" y="2468880"/>
            <a:ext cx="0" cy="40233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07C23FC-FAFD-CD46-A68B-EAD1D0984D26}"/>
              </a:ext>
            </a:extLst>
          </p:cNvPr>
          <p:cNvCxnSpPr/>
          <p:nvPr/>
        </p:nvCxnSpPr>
        <p:spPr>
          <a:xfrm>
            <a:off x="6499115" y="2468880"/>
            <a:ext cx="0" cy="40233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E81B11-B703-B748-8F99-946BA8492DB0}"/>
              </a:ext>
            </a:extLst>
          </p:cNvPr>
          <p:cNvCxnSpPr/>
          <p:nvPr/>
        </p:nvCxnSpPr>
        <p:spPr>
          <a:xfrm>
            <a:off x="9025060" y="2468880"/>
            <a:ext cx="0" cy="40233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FE0E76A-5E71-9B44-AF31-9EAA8B32327A}"/>
              </a:ext>
            </a:extLst>
          </p:cNvPr>
          <p:cNvCxnSpPr/>
          <p:nvPr/>
        </p:nvCxnSpPr>
        <p:spPr>
          <a:xfrm>
            <a:off x="11370650" y="2468880"/>
            <a:ext cx="0" cy="40233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1">
            <a:extLst>
              <a:ext uri="{FF2B5EF4-FFF2-40B4-BE49-F238E27FC236}">
                <a16:creationId xmlns:a16="http://schemas.microsoft.com/office/drawing/2014/main" id="{222BFAC2-0ABE-A241-A524-87EFCB8030FA}"/>
              </a:ext>
            </a:extLst>
          </p:cNvPr>
          <p:cNvSpPr txBox="1">
            <a:spLocks/>
          </p:cNvSpPr>
          <p:nvPr/>
        </p:nvSpPr>
        <p:spPr>
          <a:xfrm>
            <a:off x="720648" y="237744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100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>
                <a:noFill/>
              </a:rPr>
              <a:t>Output Saturation in Practice,</a:t>
            </a:r>
            <a:r>
              <a:rPr lang="en-US" dirty="0"/>
              <a:t>= better than </a:t>
            </a:r>
            <a:r>
              <a:rPr lang="en-US" dirty="0" err="1"/>
              <a:t>Bridson</a:t>
            </a:r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4357BE6-A386-914D-AEE5-47A06F9C23F6}"/>
              </a:ext>
            </a:extLst>
          </p:cNvPr>
          <p:cNvSpPr/>
          <p:nvPr/>
        </p:nvSpPr>
        <p:spPr>
          <a:xfrm>
            <a:off x="10230280" y="429700"/>
            <a:ext cx="796102" cy="147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02E6BF4-430B-C94A-B6AA-F4F05BD07040}"/>
              </a:ext>
            </a:extLst>
          </p:cNvPr>
          <p:cNvSpPr txBox="1"/>
          <p:nvPr/>
        </p:nvSpPr>
        <p:spPr>
          <a:xfrm>
            <a:off x="10313907" y="370221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5B9BD5"/>
                </a:solidFill>
              </a:rPr>
              <a:t>Bridson</a:t>
            </a:r>
            <a:endParaRPr lang="en-US" sz="1400" dirty="0">
              <a:solidFill>
                <a:srgbClr val="5B9BD5"/>
              </a:solidFill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11E0D42C-3ACC-A342-B667-6E4C1DEA4258}"/>
              </a:ext>
            </a:extLst>
          </p:cNvPr>
          <p:cNvSpPr/>
          <p:nvPr/>
        </p:nvSpPr>
        <p:spPr>
          <a:xfrm>
            <a:off x="10455507" y="1155032"/>
            <a:ext cx="812926" cy="2288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B38152E-C278-5543-B16B-23BFDF3EAD5F}"/>
              </a:ext>
            </a:extLst>
          </p:cNvPr>
          <p:cNvSpPr txBox="1"/>
          <p:nvPr/>
        </p:nvSpPr>
        <p:spPr>
          <a:xfrm>
            <a:off x="10382137" y="1092015"/>
            <a:ext cx="1138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5B9BD5"/>
                </a:solidFill>
              </a:rPr>
              <a:t>Spoke-Darts</a:t>
            </a:r>
          </a:p>
        </p:txBody>
      </p:sp>
    </p:spTree>
    <p:extLst>
      <p:ext uri="{BB962C8B-B14F-4D97-AF65-F5344CB8AC3E}">
        <p14:creationId xmlns:p14="http://schemas.microsoft.com/office/powerpoint/2010/main" val="85412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0" grpId="0"/>
      <p:bldP spid="55" grpId="0"/>
      <p:bldP spid="57" grpId="0" animBg="1"/>
      <p:bldP spid="56" grpId="0"/>
      <p:bldP spid="60" grpId="0" animBg="1"/>
      <p:bldP spid="5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A6161C-E403-8B4C-B55D-C169033C391F}"/>
              </a:ext>
            </a:extLst>
          </p:cNvPr>
          <p:cNvSpPr txBox="1"/>
          <p:nvPr/>
        </p:nvSpPr>
        <p:spPr>
          <a:xfrm>
            <a:off x="10449087" y="238952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d=2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7984BDB-50B3-AE49-8B50-358EB61DD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73" y="860446"/>
            <a:ext cx="3205318" cy="18385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FAEAFCD-05B8-674F-8D99-2D6E42A38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158" y="1012513"/>
            <a:ext cx="2857331" cy="150509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28831EE-7D76-6E4D-8F84-E883223FE849}"/>
              </a:ext>
            </a:extLst>
          </p:cNvPr>
          <p:cNvSpPr txBox="1"/>
          <p:nvPr/>
        </p:nvSpPr>
        <p:spPr>
          <a:xfrm>
            <a:off x="6166543" y="1224897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0B050"/>
                </a:solidFill>
                <a:latin typeface="Garamond" charset="0"/>
              </a:rPr>
              <a:t>Bridson</a:t>
            </a:r>
            <a:r>
              <a:rPr lang="en-US" b="1" dirty="0">
                <a:solidFill>
                  <a:srgbClr val="00B050"/>
                </a:solidFill>
                <a:latin typeface="Garamond" charset="0"/>
              </a:rPr>
              <a:t> 2007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4D6B50B-4634-B942-BFA2-E67C7824D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580ECBF-B1FB-704B-BBAE-54A466514D63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D377A3-5842-824B-B94E-4ABECCCA2483}"/>
              </a:ext>
            </a:extLst>
          </p:cNvPr>
          <p:cNvSpPr txBox="1"/>
          <p:nvPr/>
        </p:nvSpPr>
        <p:spPr>
          <a:xfrm>
            <a:off x="1694781" y="1064599"/>
            <a:ext cx="2499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Garamond" charset="0"/>
              </a:rPr>
              <a:t>Dart Throwing</a:t>
            </a:r>
            <a:endParaRPr lang="en-US" sz="1200" baseline="30000" dirty="0">
              <a:latin typeface="Garamond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4BC23EB-ECD8-4947-B63E-BF04EAC9EFBB}"/>
              </a:ext>
            </a:extLst>
          </p:cNvPr>
          <p:cNvSpPr/>
          <p:nvPr/>
        </p:nvSpPr>
        <p:spPr>
          <a:xfrm>
            <a:off x="6183938" y="1655737"/>
            <a:ext cx="371260" cy="488138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4D60833-CBF1-0D43-B037-023E850DAFDE}"/>
              </a:ext>
            </a:extLst>
          </p:cNvPr>
          <p:cNvGrpSpPr/>
          <p:nvPr/>
        </p:nvGrpSpPr>
        <p:grpSpPr>
          <a:xfrm>
            <a:off x="1646966" y="803105"/>
            <a:ext cx="8559082" cy="1321287"/>
            <a:chOff x="1200091" y="803105"/>
            <a:chExt cx="8559082" cy="1321287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4B81E1-D1A1-3441-B61D-EFB6284FD9A1}"/>
                </a:ext>
              </a:extLst>
            </p:cNvPr>
            <p:cNvSpPr/>
            <p:nvPr/>
          </p:nvSpPr>
          <p:spPr>
            <a:xfrm>
              <a:off x="9387913" y="803105"/>
              <a:ext cx="371260" cy="1321287"/>
            </a:xfrm>
            <a:prstGeom prst="ellipse">
              <a:avLst/>
            </a:prstGeom>
            <a:solidFill>
              <a:srgbClr val="C00000">
                <a:alpha val="1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01DBE73-49AD-E447-B2D6-4D5653BDA309}"/>
                </a:ext>
              </a:extLst>
            </p:cNvPr>
            <p:cNvSpPr/>
            <p:nvPr/>
          </p:nvSpPr>
          <p:spPr>
            <a:xfrm>
              <a:off x="5248492" y="995093"/>
              <a:ext cx="371260" cy="1041567"/>
            </a:xfrm>
            <a:prstGeom prst="ellipse">
              <a:avLst/>
            </a:prstGeom>
            <a:solidFill>
              <a:srgbClr val="C00000">
                <a:alpha val="1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2F44C35-818B-6A4E-B4FB-5C9DBD5DD9CE}"/>
                </a:ext>
              </a:extLst>
            </p:cNvPr>
            <p:cNvSpPr/>
            <p:nvPr/>
          </p:nvSpPr>
          <p:spPr>
            <a:xfrm>
              <a:off x="1200091" y="1115724"/>
              <a:ext cx="268705" cy="845309"/>
            </a:xfrm>
            <a:prstGeom prst="ellipse">
              <a:avLst/>
            </a:prstGeom>
            <a:solidFill>
              <a:srgbClr val="C00000">
                <a:alpha val="1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40D9AC8-CF5B-0645-8E63-FF286C17024A}"/>
              </a:ext>
            </a:extLst>
          </p:cNvPr>
          <p:cNvSpPr txBox="1"/>
          <p:nvPr/>
        </p:nvSpPr>
        <p:spPr>
          <a:xfrm rot="16200000">
            <a:off x="42149" y="1357205"/>
            <a:ext cx="1434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Pairwise distances</a:t>
            </a:r>
            <a:br>
              <a:rPr lang="en-US" sz="1200" dirty="0"/>
            </a:br>
            <a:r>
              <a:rPr lang="en-US" sz="1200" dirty="0"/>
              <a:t>between samples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5444B4D-6516-E74D-B4AF-D0D4E9CF55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6937" y="2858769"/>
            <a:ext cx="3054134" cy="17063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8F75164-D2AA-8942-A12A-AD5C6145CB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13043E6-70C6-BB48-B1A6-58D092D9507D}"/>
              </a:ext>
            </a:extLst>
          </p:cNvPr>
          <p:cNvSpPr txBox="1"/>
          <p:nvPr/>
        </p:nvSpPr>
        <p:spPr>
          <a:xfrm rot="16200000">
            <a:off x="-174785" y="3326509"/>
            <a:ext cx="18325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Fourier Transform, 1d</a:t>
            </a:r>
            <a:br>
              <a:rPr lang="en-US" sz="1200" dirty="0"/>
            </a:br>
            <a:r>
              <a:rPr lang="en-US" sz="1000" dirty="0"/>
              <a:t>integral over angle by radius</a:t>
            </a:r>
            <a:endParaRPr lang="en-US" sz="1200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F3FB304-C4B7-8743-B679-972EB4D900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622" y="2829467"/>
            <a:ext cx="2867269" cy="187820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70BBE09-47F1-EC47-B58F-FB436B19B6E7}"/>
              </a:ext>
            </a:extLst>
          </p:cNvPr>
          <p:cNvSpPr txBox="1"/>
          <p:nvPr/>
        </p:nvSpPr>
        <p:spPr>
          <a:xfrm rot="16200000">
            <a:off x="-30595" y="5828983"/>
            <a:ext cx="1615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Fourier Transform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EFEEDA-753F-3249-9F4E-EB8647C096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0802" y="4748991"/>
            <a:ext cx="2629726" cy="262972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C2FC32E-69D0-5042-8094-B4735B48B0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3E7BBB-76D8-1449-BBE8-B36FE08429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3456" y="4694731"/>
            <a:ext cx="2688204" cy="2688204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19956F73-9638-B84F-8458-4C23AC730993}"/>
              </a:ext>
            </a:extLst>
          </p:cNvPr>
          <p:cNvSpPr/>
          <p:nvPr/>
        </p:nvSpPr>
        <p:spPr>
          <a:xfrm>
            <a:off x="5522064" y="133342"/>
            <a:ext cx="2218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All these have </a:t>
            </a:r>
            <a:br>
              <a:rPr lang="en-US" sz="1600" dirty="0">
                <a:solidFill>
                  <a:srgbClr val="C00000"/>
                </a:solidFill>
              </a:rPr>
            </a:br>
            <a:r>
              <a:rPr lang="en-US" sz="1600" dirty="0">
                <a:solidFill>
                  <a:srgbClr val="C00000"/>
                </a:solidFill>
              </a:rPr>
              <a:t>sharp spike at</a:t>
            </a:r>
            <a:br>
              <a:rPr lang="en-US" sz="1600" dirty="0">
                <a:solidFill>
                  <a:srgbClr val="C00000"/>
                </a:solidFill>
              </a:rPr>
            </a:br>
            <a:r>
              <a:rPr lang="en-US" sz="1600" dirty="0">
                <a:solidFill>
                  <a:srgbClr val="C00000"/>
                </a:solidFill>
              </a:rPr>
              <a:t>annuli inner-radius!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1277FF0-6820-0F4B-B13D-09FD5B7806FB}"/>
              </a:ext>
            </a:extLst>
          </p:cNvPr>
          <p:cNvSpPr/>
          <p:nvPr/>
        </p:nvSpPr>
        <p:spPr>
          <a:xfrm>
            <a:off x="6555198" y="1420408"/>
            <a:ext cx="19505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400" dirty="0">
                <a:solidFill>
                  <a:srgbClr val="C00000"/>
                </a:solidFill>
              </a:rPr>
            </a:br>
            <a:r>
              <a:rPr lang="en-US" sz="1400" dirty="0">
                <a:solidFill>
                  <a:srgbClr val="C00000"/>
                </a:solidFill>
              </a:rPr>
              <a:t>2</a:t>
            </a:r>
            <a:r>
              <a:rPr lang="en-US" sz="1400" baseline="30000" dirty="0">
                <a:solidFill>
                  <a:srgbClr val="C00000"/>
                </a:solidFill>
              </a:rPr>
              <a:t>nd</a:t>
            </a:r>
            <a:r>
              <a:rPr lang="en-US" sz="1400" dirty="0">
                <a:solidFill>
                  <a:srgbClr val="C00000"/>
                </a:solidFill>
              </a:rPr>
              <a:t> discontinuity </a:t>
            </a:r>
            <a:br>
              <a:rPr lang="en-US" sz="1400" dirty="0">
                <a:solidFill>
                  <a:srgbClr val="C00000"/>
                </a:solidFill>
              </a:rPr>
            </a:br>
            <a:r>
              <a:rPr lang="en-US" sz="1400" dirty="0">
                <a:solidFill>
                  <a:srgbClr val="C00000"/>
                </a:solidFill>
              </a:rPr>
              <a:t>annuli outer-radius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C6C94-1B40-5748-B1C8-AB0B3E4261F1}"/>
              </a:ext>
            </a:extLst>
          </p:cNvPr>
          <p:cNvSpPr txBox="1"/>
          <p:nvPr/>
        </p:nvSpPr>
        <p:spPr>
          <a:xfrm>
            <a:off x="1508798" y="2882504"/>
            <a:ext cx="17011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Garamond" charset="0"/>
              </a:rPr>
              <a:t>Dart throwing images from</a:t>
            </a:r>
          </a:p>
          <a:p>
            <a:r>
              <a:rPr lang="en-US" sz="1100" dirty="0">
                <a:latin typeface="Garamond" charset="0"/>
              </a:rPr>
              <a:t>Blue Noise Sampling </a:t>
            </a:r>
            <a:br>
              <a:rPr lang="en-US" sz="1100" dirty="0">
                <a:latin typeface="Garamond" charset="0"/>
              </a:rPr>
            </a:br>
            <a:r>
              <a:rPr lang="en-US" sz="1100" dirty="0">
                <a:latin typeface="Garamond" charset="0"/>
              </a:rPr>
              <a:t>with Controlled Aliasing, </a:t>
            </a:r>
            <a:br>
              <a:rPr lang="en-US" sz="1100" dirty="0">
                <a:latin typeface="Garamond" charset="0"/>
              </a:rPr>
            </a:br>
            <a:r>
              <a:rPr lang="en-US" sz="1100" dirty="0">
                <a:latin typeface="Garamond" charset="0"/>
              </a:rPr>
              <a:t>TOG 32:3, 2013.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27FE20A-EE7D-274E-B561-F287D2A66F24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</p:spTree>
    <p:extLst>
      <p:ext uri="{BB962C8B-B14F-4D97-AF65-F5344CB8AC3E}">
        <p14:creationId xmlns:p14="http://schemas.microsoft.com/office/powerpoint/2010/main" val="44731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4" grpId="0"/>
      <p:bldP spid="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D6DCF-B4CD-2B43-98DD-0F13ACA5F2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878281"/>
            <a:ext cx="5377644" cy="1961171"/>
          </a:xfrm>
        </p:spPr>
        <p:txBody>
          <a:bodyPr>
            <a:noAutofit/>
          </a:bodyPr>
          <a:lstStyle/>
          <a:p>
            <a:r>
              <a:rPr lang="en-US" sz="2400" dirty="0"/>
              <a:t>Eliminate the spike</a:t>
            </a:r>
          </a:p>
          <a:p>
            <a:pPr lvl="1"/>
            <a:r>
              <a:rPr lang="en-US" sz="2000" dirty="0"/>
              <a:t>Post-processing optimization* = expensive, 2d</a:t>
            </a:r>
          </a:p>
          <a:p>
            <a:pPr lvl="1"/>
            <a:r>
              <a:rPr lang="en-US" sz="2000" dirty="0"/>
              <a:t>Sample non-uniform by spoke-length?</a:t>
            </a:r>
            <a:br>
              <a:rPr lang="en-US" sz="2000" dirty="0"/>
            </a:br>
            <a:r>
              <a:rPr lang="en-US" sz="2000" dirty="0"/>
              <a:t>                    uniform by swept volume?</a:t>
            </a:r>
          </a:p>
          <a:p>
            <a:pPr lvl="2"/>
            <a:r>
              <a:rPr lang="en-US" sz="1600" dirty="0"/>
              <a:t>Made things worse! </a:t>
            </a:r>
            <a:br>
              <a:rPr lang="en-US" sz="1600" dirty="0"/>
            </a:br>
            <a:r>
              <a:rPr lang="en-US" sz="1600" dirty="0"/>
              <a:t>Any sharp local rule → global discontinuity </a:t>
            </a:r>
            <a:r>
              <a:rPr lang="en-US" sz="1600" dirty="0">
                <a:sym typeface="Wingdings" pitchFamily="2" charset="2"/>
              </a:rPr>
              <a:t>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C6C94-1B40-5748-B1C8-AB0B3E4261F1}"/>
              </a:ext>
            </a:extLst>
          </p:cNvPr>
          <p:cNvSpPr txBox="1"/>
          <p:nvPr/>
        </p:nvSpPr>
        <p:spPr>
          <a:xfrm>
            <a:off x="-26714" y="6548757"/>
            <a:ext cx="4750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* Blue Noise Sampling with Controlled Aliasing, TOG 32:3, 2013.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2D2E013-8247-C849-9992-EFDA0F164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A79AD92-F12D-5A4A-BA8D-6415AC8D0EB3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DBDF48C-40E2-C14B-A864-2D821152D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2017CC-DBAF-9245-AC3C-AE35921152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CDE72A4C-B875-1445-8E66-D7C2DC064043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66419B31-97B3-4D42-8B79-FE1A993CE55D}"/>
              </a:ext>
            </a:extLst>
          </p:cNvPr>
          <p:cNvSpPr txBox="1">
            <a:spLocks/>
          </p:cNvSpPr>
          <p:nvPr/>
        </p:nvSpPr>
        <p:spPr>
          <a:xfrm>
            <a:off x="64951" y="2942581"/>
            <a:ext cx="5377644" cy="241319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Good idea, guaranteed</a:t>
            </a:r>
          </a:p>
          <a:p>
            <a:pPr lvl="1"/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dirty="0"/>
              <a:t> maximum domain-point-to-sample distance</a:t>
            </a:r>
          </a:p>
          <a:p>
            <a:pPr lvl="1"/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r>
              <a:rPr lang="en-US" sz="2000" dirty="0"/>
              <a:t> minimum sample-to-sample distance</a:t>
            </a:r>
          </a:p>
          <a:p>
            <a:r>
              <a:rPr lang="en-US" sz="2200" dirty="0"/>
              <a:t>Bad idea</a:t>
            </a:r>
          </a:p>
          <a:p>
            <a:pPr lvl="1"/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</a:t>
            </a:r>
            <a:r>
              <a:rPr lang="en-US" dirty="0"/>
              <a:t>=</a:t>
            </a:r>
            <a:r>
              <a:rPr lang="en-US" sz="2000" baseline="-25000" dirty="0"/>
              <a:t>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r>
              <a:rPr lang="en-US" sz="2000" dirty="0"/>
              <a:t>  ⟺  𝜝=1</a:t>
            </a:r>
          </a:p>
          <a:p>
            <a:pPr lvl="1"/>
            <a:r>
              <a:rPr lang="en-US" dirty="0"/>
              <a:t>Traditional goal of Maximal Poisson-disk Sampling!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5BE1CC-39B4-4C44-8B37-CECF5B8A50BC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37401C-5E57-E54B-BF2E-C54147125952}"/>
              </a:ext>
            </a:extLst>
          </p:cNvPr>
          <p:cNvSpPr txBox="1"/>
          <p:nvPr/>
        </p:nvSpPr>
        <p:spPr>
          <a:xfrm rot="16200000">
            <a:off x="8401142" y="3466409"/>
            <a:ext cx="1090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RP frequency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444C28-70A1-D24F-8909-9520139F278D}"/>
              </a:ext>
            </a:extLst>
          </p:cNvPr>
          <p:cNvSpPr txBox="1"/>
          <p:nvPr/>
        </p:nvSpPr>
        <p:spPr>
          <a:xfrm rot="16200000">
            <a:off x="8530919" y="5771926"/>
            <a:ext cx="870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frequency</a:t>
            </a:r>
          </a:p>
        </p:txBody>
      </p:sp>
    </p:spTree>
    <p:extLst>
      <p:ext uri="{BB962C8B-B14F-4D97-AF65-F5344CB8AC3E}">
        <p14:creationId xmlns:p14="http://schemas.microsoft.com/office/powerpoint/2010/main" val="246765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99">
            <a:extLst>
              <a:ext uri="{FF2B5EF4-FFF2-40B4-BE49-F238E27FC236}">
                <a16:creationId xmlns:a16="http://schemas.microsoft.com/office/drawing/2014/main" id="{4A4D2472-CB60-4247-8EEA-D55D5BC580DE}"/>
              </a:ext>
            </a:extLst>
          </p:cNvPr>
          <p:cNvGrpSpPr/>
          <p:nvPr/>
        </p:nvGrpSpPr>
        <p:grpSpPr>
          <a:xfrm>
            <a:off x="317744" y="2662803"/>
            <a:ext cx="3657600" cy="3901173"/>
            <a:chOff x="317744" y="2662803"/>
            <a:chExt cx="3657600" cy="3901173"/>
          </a:xfrm>
        </p:grpSpPr>
        <p:sp>
          <p:nvSpPr>
            <p:cNvPr id="101" name="Flowchart: Connector 9">
              <a:extLst>
                <a:ext uri="{FF2B5EF4-FFF2-40B4-BE49-F238E27FC236}">
                  <a16:creationId xmlns:a16="http://schemas.microsoft.com/office/drawing/2014/main" id="{241746F5-3827-D045-A829-1B9A571DC1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1563" y="31331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9">
              <a:extLst>
                <a:ext uri="{FF2B5EF4-FFF2-40B4-BE49-F238E27FC236}">
                  <a16:creationId xmlns:a16="http://schemas.microsoft.com/office/drawing/2014/main" id="{2C25FE50-13A8-F846-AE99-6796074EE9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5963" y="355856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9">
              <a:extLst>
                <a:ext uri="{FF2B5EF4-FFF2-40B4-BE49-F238E27FC236}">
                  <a16:creationId xmlns:a16="http://schemas.microsoft.com/office/drawing/2014/main" id="{50E657CE-7EF9-C84B-8A59-9406D45CF6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0863" y="29045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04" name="Flowchart: Connector 9">
              <a:extLst>
                <a:ext uri="{FF2B5EF4-FFF2-40B4-BE49-F238E27FC236}">
                  <a16:creationId xmlns:a16="http://schemas.microsoft.com/office/drawing/2014/main" id="{52F0FCD3-7DDE-FA4A-ACBB-384C883A25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541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05" name="Flowchart: Connector 9">
              <a:extLst>
                <a:ext uri="{FF2B5EF4-FFF2-40B4-BE49-F238E27FC236}">
                  <a16:creationId xmlns:a16="http://schemas.microsoft.com/office/drawing/2014/main" id="{A6982531-4DBD-3D4C-B2D4-006E28C2D9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6459" y="326869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06" name="Flowchart: Connector 9">
              <a:extLst>
                <a:ext uri="{FF2B5EF4-FFF2-40B4-BE49-F238E27FC236}">
                  <a16:creationId xmlns:a16="http://schemas.microsoft.com/office/drawing/2014/main" id="{37FB64F9-E97B-BB4F-91C2-5FFE378A64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2236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0D10C81F-3E67-434A-BAA3-D15AD9DEA10A}"/>
                </a:ext>
              </a:extLst>
            </p:cNvPr>
            <p:cNvSpPr/>
            <p:nvPr/>
          </p:nvSpPr>
          <p:spPr bwMode="auto">
            <a:xfrm>
              <a:off x="317744" y="2729752"/>
              <a:ext cx="3657600" cy="36576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Times" pitchFamily="18" charset="0"/>
              </a:endParaRPr>
            </a:p>
          </p:txBody>
        </p:sp>
        <p:sp>
          <p:nvSpPr>
            <p:cNvPr id="108" name="Flowchart: Connector 9">
              <a:extLst>
                <a:ext uri="{FF2B5EF4-FFF2-40B4-BE49-F238E27FC236}">
                  <a16:creationId xmlns:a16="http://schemas.microsoft.com/office/drawing/2014/main" id="{92084B50-4CD2-C24A-814C-886DD23136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4004" y="5086450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09" name="Flowchart: Connector 9">
              <a:extLst>
                <a:ext uri="{FF2B5EF4-FFF2-40B4-BE49-F238E27FC236}">
                  <a16:creationId xmlns:a16="http://schemas.microsoft.com/office/drawing/2014/main" id="{BDA094C6-25B1-8B40-90EA-4E75C5E694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447" y="561277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10" name="Flowchart: Connector 9">
              <a:extLst>
                <a:ext uri="{FF2B5EF4-FFF2-40B4-BE49-F238E27FC236}">
                  <a16:creationId xmlns:a16="http://schemas.microsoft.com/office/drawing/2014/main" id="{B9166FFC-BE49-DD4D-813F-2E730A4D2B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15145" y="574101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11" name="Flowchart: Connector 9">
              <a:extLst>
                <a:ext uri="{FF2B5EF4-FFF2-40B4-BE49-F238E27FC236}">
                  <a16:creationId xmlns:a16="http://schemas.microsoft.com/office/drawing/2014/main" id="{3B923DD5-8511-6343-9F54-0732AFEA78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1894" y="490360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12" name="Flowchart: Connector 9">
              <a:extLst>
                <a:ext uri="{FF2B5EF4-FFF2-40B4-BE49-F238E27FC236}">
                  <a16:creationId xmlns:a16="http://schemas.microsoft.com/office/drawing/2014/main" id="{E1943822-8CDA-734A-A1F6-D24A98230A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39213" y="5277532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13" name="Flowchart: Connector 9">
              <a:extLst>
                <a:ext uri="{FF2B5EF4-FFF2-40B4-BE49-F238E27FC236}">
                  <a16:creationId xmlns:a16="http://schemas.microsoft.com/office/drawing/2014/main" id="{97417345-94C8-DE48-B052-068AC0E02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641" y="415163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50" name="Flowchart: Connector 9">
              <a:extLst>
                <a:ext uri="{FF2B5EF4-FFF2-40B4-BE49-F238E27FC236}">
                  <a16:creationId xmlns:a16="http://schemas.microsoft.com/office/drawing/2014/main" id="{853678FA-6363-6C40-B801-7BA8DF8801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6068" y="5170261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51" name="Flowchart: Connector 9">
              <a:extLst>
                <a:ext uri="{FF2B5EF4-FFF2-40B4-BE49-F238E27FC236}">
                  <a16:creationId xmlns:a16="http://schemas.microsoft.com/office/drawing/2014/main" id="{5DABD522-9397-394A-9550-B9B57F6E9C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493" y="496395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53" name="Flowchart: Connector 9">
              <a:extLst>
                <a:ext uri="{FF2B5EF4-FFF2-40B4-BE49-F238E27FC236}">
                  <a16:creationId xmlns:a16="http://schemas.microsoft.com/office/drawing/2014/main" id="{4CB369D2-264B-584D-8D29-9179437FAC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4810" y="266280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63" name="Flowchart: Connector 9">
              <a:extLst>
                <a:ext uri="{FF2B5EF4-FFF2-40B4-BE49-F238E27FC236}">
                  <a16:creationId xmlns:a16="http://schemas.microsoft.com/office/drawing/2014/main" id="{C890EA15-58BB-3447-B391-762D79262A59}"/>
                </a:ext>
              </a:extLst>
            </p:cNvPr>
            <p:cNvSpPr/>
            <p:nvPr/>
          </p:nvSpPr>
          <p:spPr>
            <a:xfrm>
              <a:off x="1179363" y="33172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3B959F5A-B66A-5B40-AC74-245DEE00953B}"/>
                </a:ext>
              </a:extLst>
            </p:cNvPr>
            <p:cNvSpPr/>
            <p:nvPr/>
          </p:nvSpPr>
          <p:spPr>
            <a:xfrm>
              <a:off x="1405677" y="35435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lowchart: Connector 9">
              <a:extLst>
                <a:ext uri="{FF2B5EF4-FFF2-40B4-BE49-F238E27FC236}">
                  <a16:creationId xmlns:a16="http://schemas.microsoft.com/office/drawing/2014/main" id="{FBD2F71F-F910-1C48-A56E-69743C27D564}"/>
                </a:ext>
              </a:extLst>
            </p:cNvPr>
            <p:cNvSpPr/>
            <p:nvPr/>
          </p:nvSpPr>
          <p:spPr>
            <a:xfrm>
              <a:off x="2093763" y="374271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3F5BF5EF-F601-7848-9036-D2259F86824D}"/>
                </a:ext>
              </a:extLst>
            </p:cNvPr>
            <p:cNvSpPr/>
            <p:nvPr/>
          </p:nvSpPr>
          <p:spPr>
            <a:xfrm>
              <a:off x="2320077" y="396902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lowchart: Connector 9">
              <a:extLst>
                <a:ext uri="{FF2B5EF4-FFF2-40B4-BE49-F238E27FC236}">
                  <a16:creationId xmlns:a16="http://schemas.microsoft.com/office/drawing/2014/main" id="{6463E031-B4FB-5444-8A2E-E18134BF2640}"/>
                </a:ext>
              </a:extLst>
            </p:cNvPr>
            <p:cNvSpPr/>
            <p:nvPr/>
          </p:nvSpPr>
          <p:spPr>
            <a:xfrm>
              <a:off x="1928663" y="30886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F66780E3-22FC-3149-B998-6957D645F326}"/>
                </a:ext>
              </a:extLst>
            </p:cNvPr>
            <p:cNvSpPr/>
            <p:nvPr/>
          </p:nvSpPr>
          <p:spPr>
            <a:xfrm>
              <a:off x="2154977" y="33149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lowchart: Connector 9">
              <a:extLst>
                <a:ext uri="{FF2B5EF4-FFF2-40B4-BE49-F238E27FC236}">
                  <a16:creationId xmlns:a16="http://schemas.microsoft.com/office/drawing/2014/main" id="{E54CFD59-75AD-0546-8AAC-55805CB43048}"/>
                </a:ext>
              </a:extLst>
            </p:cNvPr>
            <p:cNvSpPr/>
            <p:nvPr/>
          </p:nvSpPr>
          <p:spPr>
            <a:xfrm>
              <a:off x="150321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1C059B6B-265F-354A-A0E8-678570B152C3}"/>
                </a:ext>
              </a:extLst>
            </p:cNvPr>
            <p:cNvSpPr/>
            <p:nvPr/>
          </p:nvSpPr>
          <p:spPr>
            <a:xfrm>
              <a:off x="172952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lowchart: Connector 9">
              <a:extLst>
                <a:ext uri="{FF2B5EF4-FFF2-40B4-BE49-F238E27FC236}">
                  <a16:creationId xmlns:a16="http://schemas.microsoft.com/office/drawing/2014/main" id="{0AA01298-F4B4-0B42-9FA9-57D0B5F0F644}"/>
                </a:ext>
              </a:extLst>
            </p:cNvPr>
            <p:cNvSpPr/>
            <p:nvPr/>
          </p:nvSpPr>
          <p:spPr>
            <a:xfrm>
              <a:off x="2324259" y="345284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463C3D62-DEC1-9342-810B-739E3E48D646}"/>
                </a:ext>
              </a:extLst>
            </p:cNvPr>
            <p:cNvSpPr/>
            <p:nvPr/>
          </p:nvSpPr>
          <p:spPr>
            <a:xfrm>
              <a:off x="2550573" y="367915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lowchart: Connector 9">
              <a:extLst>
                <a:ext uri="{FF2B5EF4-FFF2-40B4-BE49-F238E27FC236}">
                  <a16:creationId xmlns:a16="http://schemas.microsoft.com/office/drawing/2014/main" id="{617F0330-62B5-7C46-946A-4B674E437C63}"/>
                </a:ext>
              </a:extLst>
            </p:cNvPr>
            <p:cNvSpPr/>
            <p:nvPr/>
          </p:nvSpPr>
          <p:spPr>
            <a:xfrm>
              <a:off x="785293" y="514810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F9513054-0B1A-B142-B9B6-D9BBD9D34DFF}"/>
                </a:ext>
              </a:extLst>
            </p:cNvPr>
            <p:cNvSpPr/>
            <p:nvPr/>
          </p:nvSpPr>
          <p:spPr>
            <a:xfrm>
              <a:off x="1011607" y="537442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lowchart: Connector 9">
              <a:extLst>
                <a:ext uri="{FF2B5EF4-FFF2-40B4-BE49-F238E27FC236}">
                  <a16:creationId xmlns:a16="http://schemas.microsoft.com/office/drawing/2014/main" id="{D67A4E9A-90F6-2A42-BBBF-7FAAC41981CE}"/>
                </a:ext>
              </a:extLst>
            </p:cNvPr>
            <p:cNvSpPr/>
            <p:nvPr/>
          </p:nvSpPr>
          <p:spPr>
            <a:xfrm>
              <a:off x="1382610" y="284695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C3859EE3-526A-1A43-987B-F03D6B32DCE0}"/>
                </a:ext>
              </a:extLst>
            </p:cNvPr>
            <p:cNvSpPr/>
            <p:nvPr/>
          </p:nvSpPr>
          <p:spPr>
            <a:xfrm>
              <a:off x="1608924" y="307326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lowchart: Connector 9">
              <a:extLst>
                <a:ext uri="{FF2B5EF4-FFF2-40B4-BE49-F238E27FC236}">
                  <a16:creationId xmlns:a16="http://schemas.microsoft.com/office/drawing/2014/main" id="{44D15312-2D07-3E4C-9A0A-C19D31A44974}"/>
                </a:ext>
              </a:extLst>
            </p:cNvPr>
            <p:cNvSpPr/>
            <p:nvPr/>
          </p:nvSpPr>
          <p:spPr>
            <a:xfrm>
              <a:off x="2717013" y="5461682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E774DEDB-7BE5-254A-A66E-38C3FC780EAD}"/>
                </a:ext>
              </a:extLst>
            </p:cNvPr>
            <p:cNvSpPr/>
            <p:nvPr/>
          </p:nvSpPr>
          <p:spPr>
            <a:xfrm>
              <a:off x="2943327" y="5687996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lowchart: Connector 9">
              <a:extLst>
                <a:ext uri="{FF2B5EF4-FFF2-40B4-BE49-F238E27FC236}">
                  <a16:creationId xmlns:a16="http://schemas.microsoft.com/office/drawing/2014/main" id="{D2503438-C796-EC40-9F95-D51C492487B2}"/>
                </a:ext>
              </a:extLst>
            </p:cNvPr>
            <p:cNvSpPr/>
            <p:nvPr/>
          </p:nvSpPr>
          <p:spPr>
            <a:xfrm>
              <a:off x="585441" y="433578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AD9AA50C-57E7-DC43-9484-EB49BA9CF7B2}"/>
                </a:ext>
              </a:extLst>
            </p:cNvPr>
            <p:cNvSpPr/>
            <p:nvPr/>
          </p:nvSpPr>
          <p:spPr>
            <a:xfrm>
              <a:off x="811755" y="456209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lowchart: Connector 9">
              <a:extLst>
                <a:ext uri="{FF2B5EF4-FFF2-40B4-BE49-F238E27FC236}">
                  <a16:creationId xmlns:a16="http://schemas.microsoft.com/office/drawing/2014/main" id="{D610C9AA-B72F-BF4B-8019-6FB85BCBF780}"/>
                </a:ext>
              </a:extLst>
            </p:cNvPr>
            <p:cNvSpPr/>
            <p:nvPr/>
          </p:nvSpPr>
          <p:spPr>
            <a:xfrm>
              <a:off x="533868" y="5354411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DD94439B-4AD2-384B-8450-B7554679F7DE}"/>
                </a:ext>
              </a:extLst>
            </p:cNvPr>
            <p:cNvSpPr/>
            <p:nvPr/>
          </p:nvSpPr>
          <p:spPr>
            <a:xfrm>
              <a:off x="760182" y="5580725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lowchart: Connector 9">
              <a:extLst>
                <a:ext uri="{FF2B5EF4-FFF2-40B4-BE49-F238E27FC236}">
                  <a16:creationId xmlns:a16="http://schemas.microsoft.com/office/drawing/2014/main" id="{728B0304-97D2-424C-B6B2-0B63AE3343D2}"/>
                </a:ext>
              </a:extLst>
            </p:cNvPr>
            <p:cNvSpPr/>
            <p:nvPr/>
          </p:nvSpPr>
          <p:spPr>
            <a:xfrm>
              <a:off x="1592945" y="592516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4" name="Flowchart: Connector 9">
              <a:extLst>
                <a:ext uri="{FF2B5EF4-FFF2-40B4-BE49-F238E27FC236}">
                  <a16:creationId xmlns:a16="http://schemas.microsoft.com/office/drawing/2014/main" id="{D66854C1-CFEA-E640-88A3-7561F9AF4C66}"/>
                </a:ext>
              </a:extLst>
            </p:cNvPr>
            <p:cNvSpPr/>
            <p:nvPr/>
          </p:nvSpPr>
          <p:spPr>
            <a:xfrm>
              <a:off x="2149694" y="508775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52F1E513-D62E-CD4E-A4CE-F77D90B8EF5A}"/>
                </a:ext>
              </a:extLst>
            </p:cNvPr>
            <p:cNvSpPr/>
            <p:nvPr/>
          </p:nvSpPr>
          <p:spPr>
            <a:xfrm>
              <a:off x="2376008" y="531407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lowchart: Connector 9">
              <a:extLst>
                <a:ext uri="{FF2B5EF4-FFF2-40B4-BE49-F238E27FC236}">
                  <a16:creationId xmlns:a16="http://schemas.microsoft.com/office/drawing/2014/main" id="{25FED8AC-A036-8F45-968C-95EE014F85C3}"/>
                </a:ext>
              </a:extLst>
            </p:cNvPr>
            <p:cNvSpPr/>
            <p:nvPr/>
          </p:nvSpPr>
          <p:spPr>
            <a:xfrm>
              <a:off x="2143247" y="579692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4AF0A4C-7DA0-2B48-A9D5-5E26496F9245}"/>
                </a:ext>
              </a:extLst>
            </p:cNvPr>
            <p:cNvSpPr/>
            <p:nvPr/>
          </p:nvSpPr>
          <p:spPr>
            <a:xfrm>
              <a:off x="2369561" y="602324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lowchart: Connector 9">
              <a:extLst>
                <a:ext uri="{FF2B5EF4-FFF2-40B4-BE49-F238E27FC236}">
                  <a16:creationId xmlns:a16="http://schemas.microsoft.com/office/drawing/2014/main" id="{4228CCE6-F968-774E-9354-086BE1D88251}"/>
                </a:ext>
              </a:extLst>
            </p:cNvPr>
            <p:cNvSpPr/>
            <p:nvPr/>
          </p:nvSpPr>
          <p:spPr>
            <a:xfrm>
              <a:off x="1571804" y="5270600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4334E1C2-0947-2C4C-8F47-377AE1A97D51}"/>
                </a:ext>
              </a:extLst>
            </p:cNvPr>
            <p:cNvSpPr/>
            <p:nvPr/>
          </p:nvSpPr>
          <p:spPr>
            <a:xfrm>
              <a:off x="1798118" y="5496914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lowchart: Connector 9">
              <a:extLst>
                <a:ext uri="{FF2B5EF4-FFF2-40B4-BE49-F238E27FC236}">
                  <a16:creationId xmlns:a16="http://schemas.microsoft.com/office/drawing/2014/main" id="{F12DB674-2857-EC48-A4AC-00321FDE0D4B}"/>
                </a:ext>
              </a:extLst>
            </p:cNvPr>
            <p:cNvSpPr/>
            <p:nvPr/>
          </p:nvSpPr>
          <p:spPr>
            <a:xfrm>
              <a:off x="250016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D635E97F-820E-7743-A03B-DF83456FCB03}"/>
                </a:ext>
              </a:extLst>
            </p:cNvPr>
            <p:cNvSpPr/>
            <p:nvPr/>
          </p:nvSpPr>
          <p:spPr>
            <a:xfrm>
              <a:off x="272647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0214A549-F02A-0A40-91AA-6B770ADA363B}"/>
                </a:ext>
              </a:extLst>
            </p:cNvPr>
            <p:cNvSpPr/>
            <p:nvPr/>
          </p:nvSpPr>
          <p:spPr>
            <a:xfrm>
              <a:off x="1819259" y="615148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CA3C1EA-EAD8-204F-A16E-7136AE5B74A6}"/>
                </a:ext>
              </a:extLst>
            </p:cNvPr>
            <p:cNvGrpSpPr/>
            <p:nvPr/>
          </p:nvGrpSpPr>
          <p:grpSpPr>
            <a:xfrm>
              <a:off x="1407312" y="3003026"/>
              <a:ext cx="822960" cy="822960"/>
              <a:chOff x="7780434" y="277986"/>
              <a:chExt cx="822960" cy="822960"/>
            </a:xfrm>
          </p:grpSpPr>
          <p:sp>
            <p:nvSpPr>
              <p:cNvPr id="194" name="Flowchart: Connector 9">
                <a:extLst>
                  <a:ext uri="{FF2B5EF4-FFF2-40B4-BE49-F238E27FC236}">
                    <a16:creationId xmlns:a16="http://schemas.microsoft.com/office/drawing/2014/main" id="{A9B5CEF8-1313-9948-BD71-A308B24331D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80434" y="277986"/>
                <a:ext cx="822960" cy="822960"/>
              </a:xfrm>
              <a:prstGeom prst="flowChartConnector">
                <a:avLst/>
              </a:prstGeom>
              <a:solidFill>
                <a:schemeClr val="accent1">
                  <a:alpha val="50000"/>
                </a:schemeClr>
              </a:solidFill>
              <a:ln w="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Flowchart: Connector 9">
                <a:extLst>
                  <a:ext uri="{FF2B5EF4-FFF2-40B4-BE49-F238E27FC236}">
                    <a16:creationId xmlns:a16="http://schemas.microsoft.com/office/drawing/2014/main" id="{ECD9479C-9927-B641-8213-96E6E7F7332F}"/>
                  </a:ext>
                </a:extLst>
              </p:cNvPr>
              <p:cNvSpPr/>
              <p:nvPr/>
            </p:nvSpPr>
            <p:spPr>
              <a:xfrm>
                <a:off x="7958234" y="462136"/>
                <a:ext cx="457200" cy="457200"/>
              </a:xfrm>
              <a:prstGeom prst="flowChartConnector">
                <a:avLst/>
              </a:prstGeom>
              <a:solidFill>
                <a:srgbClr val="1700FF">
                  <a:alpha val="20000"/>
                </a:srgbClr>
              </a:solidFill>
              <a:ln w="0">
                <a:solidFill>
                  <a:srgbClr val="17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E76E9A0E-0788-DF40-AC0B-A6E9072687EC}"/>
                  </a:ext>
                </a:extLst>
              </p:cNvPr>
              <p:cNvSpPr/>
              <p:nvPr/>
            </p:nvSpPr>
            <p:spPr>
              <a:xfrm>
                <a:off x="8184548" y="688450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EC9C9BAE-86C1-5340-B0CE-207AF6396922}"/>
              </a:ext>
            </a:extLst>
          </p:cNvPr>
          <p:cNvSpPr txBox="1"/>
          <p:nvPr/>
        </p:nvSpPr>
        <p:spPr>
          <a:xfrm rot="16200000">
            <a:off x="8401142" y="3466409"/>
            <a:ext cx="1090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RP frequency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A63E773D-0B9F-3747-8848-93E1460E0F52}"/>
              </a:ext>
            </a:extLst>
          </p:cNvPr>
          <p:cNvSpPr txBox="1"/>
          <p:nvPr/>
        </p:nvSpPr>
        <p:spPr>
          <a:xfrm rot="16200000">
            <a:off x="8530919" y="5771926"/>
            <a:ext cx="870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frequency</a:t>
            </a: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A720AF9A-D9F4-8844-8A78-49C6FAC05EBD}"/>
              </a:ext>
            </a:extLst>
          </p:cNvPr>
          <p:cNvGrpSpPr/>
          <p:nvPr/>
        </p:nvGrpSpPr>
        <p:grpSpPr>
          <a:xfrm>
            <a:off x="6356475" y="2057404"/>
            <a:ext cx="2194560" cy="2194560"/>
            <a:chOff x="5565889" y="3212976"/>
            <a:chExt cx="2194560" cy="2194560"/>
          </a:xfrm>
        </p:grpSpPr>
        <p:sp>
          <p:nvSpPr>
            <p:cNvPr id="156" name="Flowchart: Connector 12">
              <a:extLst>
                <a:ext uri="{FF2B5EF4-FFF2-40B4-BE49-F238E27FC236}">
                  <a16:creationId xmlns:a16="http://schemas.microsoft.com/office/drawing/2014/main" id="{950774CE-29B6-2741-8AF2-9A3C5FFFA3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036935F-E452-4942-97B2-A0FCB70702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58" name="Flowchart: Connector 3">
              <a:extLst>
                <a:ext uri="{FF2B5EF4-FFF2-40B4-BE49-F238E27FC236}">
                  <a16:creationId xmlns:a16="http://schemas.microsoft.com/office/drawing/2014/main" id="{D88F5F35-491B-2D46-AFF8-FDBB22B68642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41678B8C-EB2E-E146-ADA2-B0D25FA749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AAC7E-E7B3-7F47-BDA8-3C6553163B41}"/>
              </a:ext>
            </a:extLst>
          </p:cNvPr>
          <p:cNvSpPr txBox="1"/>
          <p:nvPr/>
        </p:nvSpPr>
        <p:spPr>
          <a:xfrm>
            <a:off x="-26714" y="6563976"/>
            <a:ext cx="6626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† Variable Radii Poisson-Disk Sampling, Canadian Conf. on Comp. Geometry (CCCG) 2012.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BA9CD1E-F9F8-C946-8098-70206EDBA4BE}"/>
              </a:ext>
            </a:extLst>
          </p:cNvPr>
          <p:cNvSpPr txBox="1">
            <a:spLocks/>
          </p:cNvSpPr>
          <p:nvPr/>
        </p:nvSpPr>
        <p:spPr>
          <a:xfrm>
            <a:off x="0" y="878280"/>
            <a:ext cx="5857660" cy="23811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Eliminate the spike – </a:t>
            </a:r>
            <a:r>
              <a:rPr lang="en-US" dirty="0"/>
              <a:t>we solved this in 2012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lvl="1"/>
            <a:r>
              <a:rPr lang="en-US" sz="2000" baseline="30000" dirty="0"/>
              <a:t> † </a:t>
            </a:r>
            <a:r>
              <a:rPr lang="en-US" sz="2000" dirty="0"/>
              <a:t>Two-radii sampling</a:t>
            </a:r>
            <a:r>
              <a:rPr lang="en-US" sz="2000" baseline="30000" dirty="0"/>
              <a:t>  </a:t>
            </a:r>
            <a:r>
              <a:rPr lang="en-US" sz="2000" dirty="0"/>
              <a:t> :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 </a:t>
            </a:r>
            <a:r>
              <a:rPr lang="en-US" dirty="0"/>
              <a:t>≠</a:t>
            </a:r>
            <a:r>
              <a:rPr lang="en-US" sz="2000" dirty="0"/>
              <a:t>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30000" dirty="0"/>
          </a:p>
          <a:p>
            <a:pPr lvl="2"/>
            <a:r>
              <a:rPr lang="en-US" sz="1600" dirty="0"/>
              <a:t>Small blue </a:t>
            </a:r>
            <a:r>
              <a:rPr lang="en-US" sz="1600" dirty="0" err="1"/>
              <a:t>r</a:t>
            </a:r>
            <a:r>
              <a:rPr lang="en-US" sz="1600" baseline="-25000" dirty="0" err="1"/>
              <a:t>free</a:t>
            </a:r>
            <a:r>
              <a:rPr lang="en-US" sz="1600" dirty="0"/>
              <a:t> minimum sample separation</a:t>
            </a:r>
          </a:p>
          <a:p>
            <a:pPr lvl="2"/>
            <a:r>
              <a:rPr lang="en-US" sz="1600" dirty="0"/>
              <a:t>Large green </a:t>
            </a:r>
            <a:r>
              <a:rPr lang="en-US" sz="1600" dirty="0" err="1"/>
              <a:t>r</a:t>
            </a:r>
            <a:r>
              <a:rPr lang="en-US" sz="1600" baseline="-25000" dirty="0" err="1"/>
              <a:t>conflict</a:t>
            </a:r>
            <a:r>
              <a:rPr lang="en-US" sz="1600" dirty="0"/>
              <a:t> maximum domain-to-sample</a:t>
            </a:r>
          </a:p>
          <a:p>
            <a:pPr lvl="3"/>
            <a:r>
              <a:rPr lang="en-US" sz="1600" dirty="0"/>
              <a:t>Unique coverage: accept candidate only if </a:t>
            </a:r>
            <a:br>
              <a:rPr lang="en-US" sz="1600" dirty="0"/>
            </a:br>
            <a:r>
              <a:rPr lang="en-US" sz="1600" dirty="0"/>
              <a:t>its green disk covers uniquely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A6E85AA-B46D-0D48-AFEB-289332C96CF0}"/>
              </a:ext>
            </a:extLst>
          </p:cNvPr>
          <p:cNvGrpSpPr/>
          <p:nvPr/>
        </p:nvGrpSpPr>
        <p:grpSpPr>
          <a:xfrm>
            <a:off x="4377169" y="2026977"/>
            <a:ext cx="4572000" cy="4572000"/>
            <a:chOff x="4377169" y="2026977"/>
            <a:chExt cx="4572000" cy="4572000"/>
          </a:xfrm>
        </p:grpSpPr>
        <p:sp>
          <p:nvSpPr>
            <p:cNvPr id="114" name="Flowchart: Connector 12">
              <a:extLst>
                <a:ext uri="{FF2B5EF4-FFF2-40B4-BE49-F238E27FC236}">
                  <a16:creationId xmlns:a16="http://schemas.microsoft.com/office/drawing/2014/main" id="{3B7560F1-2F76-834A-8BDE-2EBE15EF9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169" y="2026977"/>
              <a:ext cx="4572000" cy="4572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Flowchart: Connector 12">
              <a:extLst>
                <a:ext uri="{FF2B5EF4-FFF2-40B4-BE49-F238E27FC236}">
                  <a16:creationId xmlns:a16="http://schemas.microsoft.com/office/drawing/2014/main" id="{FAD76549-BFCF-C64E-995C-A09153F27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760091A-1EF7-894B-9D29-F02010775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CAA8356C-75F1-4444-A47E-9272CF04232B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0606E6A-389A-834E-A23C-29EBD14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pic>
        <p:nvPicPr>
          <p:cNvPr id="128" name="Picture 127">
            <a:extLst>
              <a:ext uri="{FF2B5EF4-FFF2-40B4-BE49-F238E27FC236}">
                <a16:creationId xmlns:a16="http://schemas.microsoft.com/office/drawing/2014/main" id="{1648CEE3-33E3-2E42-A0D8-39520E076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CC0B0E32-D58F-544A-8A9C-2FFDE6D578F2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030B956E-7985-EA4A-9CAA-B5AFA7350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79EA16F5-F24A-3D40-BC92-13274F1CA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132" name="Oval 131">
            <a:extLst>
              <a:ext uri="{FF2B5EF4-FFF2-40B4-BE49-F238E27FC236}">
                <a16:creationId xmlns:a16="http://schemas.microsoft.com/office/drawing/2014/main" id="{E3D5F39E-11C0-A542-8CE9-718CC834BF1C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B2E6529E-4E62-4F41-A81B-3BB24FA0A4A6}"/>
              </a:ext>
            </a:extLst>
          </p:cNvPr>
          <p:cNvGrpSpPr/>
          <p:nvPr/>
        </p:nvGrpSpPr>
        <p:grpSpPr>
          <a:xfrm>
            <a:off x="1315131" y="3949707"/>
            <a:ext cx="822960" cy="822960"/>
            <a:chOff x="7780434" y="277986"/>
            <a:chExt cx="822960" cy="822960"/>
          </a:xfrm>
        </p:grpSpPr>
        <p:sp>
          <p:nvSpPr>
            <p:cNvPr id="133" name="Flowchart: Connector 9">
              <a:extLst>
                <a:ext uri="{FF2B5EF4-FFF2-40B4-BE49-F238E27FC236}">
                  <a16:creationId xmlns:a16="http://schemas.microsoft.com/office/drawing/2014/main" id="{80602176-F49F-054F-9D5A-AAB2E7EC5B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0434" y="27798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34" name="Flowchart: Connector 9">
              <a:extLst>
                <a:ext uri="{FF2B5EF4-FFF2-40B4-BE49-F238E27FC236}">
                  <a16:creationId xmlns:a16="http://schemas.microsoft.com/office/drawing/2014/main" id="{9A20CECB-F0AC-374B-BF87-B828E0666E58}"/>
                </a:ext>
              </a:extLst>
            </p:cNvPr>
            <p:cNvSpPr/>
            <p:nvPr/>
          </p:nvSpPr>
          <p:spPr>
            <a:xfrm>
              <a:off x="7958234" y="462136"/>
              <a:ext cx="457200" cy="457200"/>
            </a:xfrm>
            <a:prstGeom prst="flowChartConnector">
              <a:avLst/>
            </a:prstGeom>
            <a:solidFill>
              <a:srgbClr val="1700FF">
                <a:alpha val="20000"/>
              </a:srgbClr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6041C63-20A8-6343-B144-FE9DB305D0CF}"/>
                </a:ext>
              </a:extLst>
            </p:cNvPr>
            <p:cNvSpPr/>
            <p:nvPr/>
          </p:nvSpPr>
          <p:spPr>
            <a:xfrm>
              <a:off x="8184548" y="68845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5190E1B8-AF9B-124C-9C12-FE6988BE61D1}"/>
              </a:ext>
            </a:extLst>
          </p:cNvPr>
          <p:cNvSpPr txBox="1"/>
          <p:nvPr/>
        </p:nvSpPr>
        <p:spPr>
          <a:xfrm>
            <a:off x="1420341" y="4607837"/>
            <a:ext cx="2183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reject, inside a blue disk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CD9B476-77C0-5844-ABE6-10769CF8B489}"/>
              </a:ext>
            </a:extLst>
          </p:cNvPr>
          <p:cNvGrpSpPr/>
          <p:nvPr/>
        </p:nvGrpSpPr>
        <p:grpSpPr>
          <a:xfrm>
            <a:off x="1734991" y="5263783"/>
            <a:ext cx="822960" cy="822960"/>
            <a:chOff x="7780434" y="277986"/>
            <a:chExt cx="822960" cy="822960"/>
          </a:xfrm>
        </p:grpSpPr>
        <p:sp>
          <p:nvSpPr>
            <p:cNvPr id="139" name="Flowchart: Connector 9">
              <a:extLst>
                <a:ext uri="{FF2B5EF4-FFF2-40B4-BE49-F238E27FC236}">
                  <a16:creationId xmlns:a16="http://schemas.microsoft.com/office/drawing/2014/main" id="{1F2C542C-71B4-6C4D-817D-1BF9867B6E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0434" y="27798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0" name="Flowchart: Connector 9">
              <a:extLst>
                <a:ext uri="{FF2B5EF4-FFF2-40B4-BE49-F238E27FC236}">
                  <a16:creationId xmlns:a16="http://schemas.microsoft.com/office/drawing/2014/main" id="{36285DE5-461D-264E-9EE6-D009C19C2483}"/>
                </a:ext>
              </a:extLst>
            </p:cNvPr>
            <p:cNvSpPr/>
            <p:nvPr/>
          </p:nvSpPr>
          <p:spPr>
            <a:xfrm>
              <a:off x="7958234" y="462136"/>
              <a:ext cx="457200" cy="457200"/>
            </a:xfrm>
            <a:prstGeom prst="flowChartConnector">
              <a:avLst/>
            </a:prstGeom>
            <a:solidFill>
              <a:srgbClr val="1700FF">
                <a:alpha val="20000"/>
              </a:srgbClr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13315A8-490D-F949-BE6B-1BB1282A68D8}"/>
                </a:ext>
              </a:extLst>
            </p:cNvPr>
            <p:cNvSpPr/>
            <p:nvPr/>
          </p:nvSpPr>
          <p:spPr>
            <a:xfrm>
              <a:off x="8184548" y="68845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80CA075-52BE-4F4D-8043-46B8409B9B18}"/>
              </a:ext>
            </a:extLst>
          </p:cNvPr>
          <p:cNvSpPr txBox="1"/>
          <p:nvPr/>
        </p:nvSpPr>
        <p:spPr>
          <a:xfrm>
            <a:off x="2101595" y="5528059"/>
            <a:ext cx="1770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reject, red already </a:t>
            </a:r>
            <a:br>
              <a:rPr lang="en-US" sz="1400" dirty="0"/>
            </a:br>
            <a:r>
              <a:rPr lang="en-US" sz="1400" dirty="0"/>
              <a:t>           covered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079046A-C5A6-3640-A5B1-270C5F492E7B}"/>
              </a:ext>
            </a:extLst>
          </p:cNvPr>
          <p:cNvSpPr txBox="1"/>
          <p:nvPr/>
        </p:nvSpPr>
        <p:spPr>
          <a:xfrm>
            <a:off x="1774308" y="3548149"/>
            <a:ext cx="1758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accept, red covers </a:t>
            </a:r>
            <a:br>
              <a:rPr lang="en-US" sz="1400" dirty="0"/>
            </a:br>
            <a:r>
              <a:rPr lang="en-US" sz="1400" dirty="0"/>
              <a:t>            some white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8BE4EB22-784C-3241-BCE9-18B47863CBF2}"/>
              </a:ext>
            </a:extLst>
          </p:cNvPr>
          <p:cNvGrpSpPr/>
          <p:nvPr/>
        </p:nvGrpSpPr>
        <p:grpSpPr>
          <a:xfrm>
            <a:off x="1407312" y="3003026"/>
            <a:ext cx="822960" cy="822960"/>
            <a:chOff x="7780434" y="277986"/>
            <a:chExt cx="822960" cy="822960"/>
          </a:xfrm>
        </p:grpSpPr>
        <p:sp>
          <p:nvSpPr>
            <p:cNvPr id="145" name="Flowchart: Connector 9">
              <a:extLst>
                <a:ext uri="{FF2B5EF4-FFF2-40B4-BE49-F238E27FC236}">
                  <a16:creationId xmlns:a16="http://schemas.microsoft.com/office/drawing/2014/main" id="{CFB1FBAD-8C22-6A42-A4D9-C7ED07734F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0434" y="27798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9">
              <a:extLst>
                <a:ext uri="{FF2B5EF4-FFF2-40B4-BE49-F238E27FC236}">
                  <a16:creationId xmlns:a16="http://schemas.microsoft.com/office/drawing/2014/main" id="{5959FD8F-3519-9646-B6CB-6AA049035B5C}"/>
                </a:ext>
              </a:extLst>
            </p:cNvPr>
            <p:cNvSpPr/>
            <p:nvPr/>
          </p:nvSpPr>
          <p:spPr>
            <a:xfrm>
              <a:off x="7958234" y="462136"/>
              <a:ext cx="457200" cy="457200"/>
            </a:xfrm>
            <a:prstGeom prst="flowChartConnector">
              <a:avLst/>
            </a:prstGeom>
            <a:solidFill>
              <a:srgbClr val="1700FF">
                <a:alpha val="20000"/>
              </a:srgbClr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622A9DF2-0293-AC4B-8101-00CFE34821AD}"/>
                </a:ext>
              </a:extLst>
            </p:cNvPr>
            <p:cNvSpPr/>
            <p:nvPr/>
          </p:nvSpPr>
          <p:spPr>
            <a:xfrm>
              <a:off x="8184548" y="68845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CC6C57F5-BAB0-C240-AE96-125437715E29}"/>
              </a:ext>
            </a:extLst>
          </p:cNvPr>
          <p:cNvGrpSpPr/>
          <p:nvPr/>
        </p:nvGrpSpPr>
        <p:grpSpPr>
          <a:xfrm>
            <a:off x="6663032" y="2087142"/>
            <a:ext cx="391834" cy="2223114"/>
            <a:chOff x="6663032" y="2087142"/>
            <a:chExt cx="391834" cy="2223114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F015CE7-2628-EA4A-9D56-A66095BEAF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4192" y="2087142"/>
              <a:ext cx="200674" cy="1132012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09FAAC00-548C-E544-A27D-2C6163AF4B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3032" y="2093532"/>
              <a:ext cx="391834" cy="2216724"/>
            </a:xfrm>
            <a:prstGeom prst="line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6D471DF-42C6-3B4B-9291-AFFD267BC90F}"/>
              </a:ext>
            </a:extLst>
          </p:cNvPr>
          <p:cNvGrpSpPr/>
          <p:nvPr/>
        </p:nvGrpSpPr>
        <p:grpSpPr>
          <a:xfrm>
            <a:off x="5801324" y="2074834"/>
            <a:ext cx="2298293" cy="1397179"/>
            <a:chOff x="5856630" y="2122958"/>
            <a:chExt cx="2286000" cy="1364784"/>
          </a:xfrm>
        </p:grpSpPr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D83BAD8-8A6A-0F43-B128-42A43478BBC4}"/>
                </a:ext>
              </a:extLst>
            </p:cNvPr>
            <p:cNvCxnSpPr>
              <a:cxnSpLocks/>
            </p:cNvCxnSpPr>
            <p:nvPr/>
          </p:nvCxnSpPr>
          <p:spPr>
            <a:xfrm>
              <a:off x="6122679" y="2122958"/>
              <a:ext cx="1752936" cy="1364784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708C9ECE-EDA1-F84B-9546-986BBD363A8F}"/>
                </a:ext>
              </a:extLst>
            </p:cNvPr>
            <p:cNvCxnSpPr>
              <a:cxnSpLocks/>
            </p:cNvCxnSpPr>
            <p:nvPr/>
          </p:nvCxnSpPr>
          <p:spPr>
            <a:xfrm rot="2280000" flipV="1">
              <a:off x="5856630" y="2808752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arrow" w="lg" len="med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Oval 121">
            <a:extLst>
              <a:ext uri="{FF2B5EF4-FFF2-40B4-BE49-F238E27FC236}">
                <a16:creationId xmlns:a16="http://schemas.microsoft.com/office/drawing/2014/main" id="{077DB5D8-D7CF-2E45-88A1-2E9310E4411A}"/>
              </a:ext>
            </a:extLst>
          </p:cNvPr>
          <p:cNvSpPr>
            <a:spLocks noChangeAspect="1"/>
          </p:cNvSpPr>
          <p:nvPr/>
        </p:nvSpPr>
        <p:spPr>
          <a:xfrm>
            <a:off x="6887454" y="2710889"/>
            <a:ext cx="109728" cy="10972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4555ED3C-9FAC-3F4C-81CB-ACFD178734AF}"/>
              </a:ext>
            </a:extLst>
          </p:cNvPr>
          <p:cNvSpPr/>
          <p:nvPr/>
        </p:nvSpPr>
        <p:spPr>
          <a:xfrm>
            <a:off x="7398891" y="3105574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49" name="Text Placeholder 3">
            <a:extLst>
              <a:ext uri="{FF2B5EF4-FFF2-40B4-BE49-F238E27FC236}">
                <a16:creationId xmlns:a16="http://schemas.microsoft.com/office/drawing/2014/main" id="{CAB63F4F-AF82-DA4C-A56C-3DE2D2989594}"/>
              </a:ext>
            </a:extLst>
          </p:cNvPr>
          <p:cNvSpPr txBox="1">
            <a:spLocks/>
          </p:cNvSpPr>
          <p:nvPr/>
        </p:nvSpPr>
        <p:spPr>
          <a:xfrm>
            <a:off x="5403689" y="1212337"/>
            <a:ext cx="3796549" cy="8632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/>
              <a:t>Two-spokes mimic </a:t>
            </a:r>
            <a:br>
              <a:rPr lang="en-US" sz="2000" dirty="0"/>
            </a:br>
            <a:r>
              <a:rPr lang="en-US" sz="2000" dirty="0"/>
              <a:t>Two-radii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dirty="0"/>
              <a:t> = 2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30000" dirty="0"/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96E74536-9518-2448-BEC8-266DBAFEAE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1639" y="4125670"/>
            <a:ext cx="292100" cy="355600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C4E49BDA-7C24-A742-BB86-794AD9BB49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9079" y="2674672"/>
            <a:ext cx="393700" cy="381000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B1DF4CEB-A512-0E49-A6FC-AB724CFC3F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1485" y="2665723"/>
            <a:ext cx="495300" cy="381000"/>
          </a:xfrm>
          <a:prstGeom prst="rect">
            <a:avLst/>
          </a:prstGeom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FBB10C38-C2E0-0649-9055-E8793877EF4A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</p:spTree>
    <p:extLst>
      <p:ext uri="{BB962C8B-B14F-4D97-AF65-F5344CB8AC3E}">
        <p14:creationId xmlns:p14="http://schemas.microsoft.com/office/powerpoint/2010/main" val="280349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37" grpId="1"/>
      <p:bldP spid="142" grpId="0"/>
      <p:bldP spid="142" grpId="1"/>
      <p:bldP spid="143" grpId="0"/>
      <p:bldP spid="143" grpId="1"/>
      <p:bldP spid="122" grpId="0" animBg="1"/>
      <p:bldP spid="123" grpId="0" animBg="1"/>
      <p:bldP spid="14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F4C72C-A3C4-5846-BBE1-F3A112518893}"/>
              </a:ext>
            </a:extLst>
          </p:cNvPr>
          <p:cNvGrpSpPr/>
          <p:nvPr/>
        </p:nvGrpSpPr>
        <p:grpSpPr>
          <a:xfrm>
            <a:off x="5388967" y="1957873"/>
            <a:ext cx="2194560" cy="2194560"/>
            <a:chOff x="5565889" y="3212976"/>
            <a:chExt cx="2194560" cy="2194560"/>
          </a:xfrm>
        </p:grpSpPr>
        <p:sp>
          <p:nvSpPr>
            <p:cNvPr id="111" name="Flowchart: Connector 12">
              <a:extLst>
                <a:ext uri="{FF2B5EF4-FFF2-40B4-BE49-F238E27FC236}">
                  <a16:creationId xmlns:a16="http://schemas.microsoft.com/office/drawing/2014/main" id="{C6CED775-C8D5-EE4A-8C78-E9B39E165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2246D37-86C7-F241-B318-4CBCEBA4E3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3" name="Flowchart: Connector 3">
              <a:extLst>
                <a:ext uri="{FF2B5EF4-FFF2-40B4-BE49-F238E27FC236}">
                  <a16:creationId xmlns:a16="http://schemas.microsoft.com/office/drawing/2014/main" id="{5E0021FB-A7C1-8B40-B81B-DBB51D14CE14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ABD8F1F-3527-A04D-8C64-27E8E0B3EF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3808F92-392A-D04F-A88A-EAE23E9F3772}"/>
              </a:ext>
            </a:extLst>
          </p:cNvPr>
          <p:cNvGrpSpPr/>
          <p:nvPr/>
        </p:nvGrpSpPr>
        <p:grpSpPr>
          <a:xfrm>
            <a:off x="6356475" y="2057404"/>
            <a:ext cx="2194560" cy="2194560"/>
            <a:chOff x="5565889" y="3212976"/>
            <a:chExt cx="2194560" cy="2194560"/>
          </a:xfrm>
        </p:grpSpPr>
        <p:sp>
          <p:nvSpPr>
            <p:cNvPr id="92" name="Flowchart: Connector 12">
              <a:extLst>
                <a:ext uri="{FF2B5EF4-FFF2-40B4-BE49-F238E27FC236}">
                  <a16:creationId xmlns:a16="http://schemas.microsoft.com/office/drawing/2014/main" id="{20204B1E-4798-E646-9C85-4876330349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724541F-F3D5-5E43-8CB8-99EF89860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Flowchart: Connector 3">
              <a:extLst>
                <a:ext uri="{FF2B5EF4-FFF2-40B4-BE49-F238E27FC236}">
                  <a16:creationId xmlns:a16="http://schemas.microsoft.com/office/drawing/2014/main" id="{E6E9EEBC-FEB0-E24E-81A6-420553BD6DC2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8AC5F0D-62BC-C346-9A04-DA21C4EC0D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AAC7E-E7B3-7F47-BDA8-3C6553163B41}"/>
              </a:ext>
            </a:extLst>
          </p:cNvPr>
          <p:cNvSpPr txBox="1"/>
          <p:nvPr/>
        </p:nvSpPr>
        <p:spPr>
          <a:xfrm>
            <a:off x="-26714" y="6563976"/>
            <a:ext cx="4002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† Variable Radii Poisson-Disk Sampling, CCCG 2012.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A6E85AA-B46D-0D48-AFEB-289332C96CF0}"/>
              </a:ext>
            </a:extLst>
          </p:cNvPr>
          <p:cNvGrpSpPr/>
          <p:nvPr/>
        </p:nvGrpSpPr>
        <p:grpSpPr>
          <a:xfrm>
            <a:off x="4377169" y="2026977"/>
            <a:ext cx="4572000" cy="4572000"/>
            <a:chOff x="4377169" y="2026977"/>
            <a:chExt cx="4572000" cy="4572000"/>
          </a:xfrm>
        </p:grpSpPr>
        <p:sp>
          <p:nvSpPr>
            <p:cNvPr id="114" name="Flowchart: Connector 12">
              <a:extLst>
                <a:ext uri="{FF2B5EF4-FFF2-40B4-BE49-F238E27FC236}">
                  <a16:creationId xmlns:a16="http://schemas.microsoft.com/office/drawing/2014/main" id="{3B7560F1-2F76-834A-8BDE-2EBE15EF9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169" y="2026977"/>
              <a:ext cx="4572000" cy="4572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Flowchart: Connector 12">
              <a:extLst>
                <a:ext uri="{FF2B5EF4-FFF2-40B4-BE49-F238E27FC236}">
                  <a16:creationId xmlns:a16="http://schemas.microsoft.com/office/drawing/2014/main" id="{FAD76549-BFCF-C64E-995C-A09153F27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760091A-1EF7-894B-9D29-F02010775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CAA8356C-75F1-4444-A47E-9272CF04232B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0606E6A-389A-834E-A23C-29EBD14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pic>
        <p:nvPicPr>
          <p:cNvPr id="128" name="Picture 127">
            <a:extLst>
              <a:ext uri="{FF2B5EF4-FFF2-40B4-BE49-F238E27FC236}">
                <a16:creationId xmlns:a16="http://schemas.microsoft.com/office/drawing/2014/main" id="{1648CEE3-33E3-2E42-A0D8-39520E076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CC0B0E32-D58F-544A-8A9C-2FFDE6D578F2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030B956E-7985-EA4A-9CAA-B5AFA7350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79EA16F5-F24A-3D40-BC92-13274F1CA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132" name="Oval 131">
            <a:extLst>
              <a:ext uri="{FF2B5EF4-FFF2-40B4-BE49-F238E27FC236}">
                <a16:creationId xmlns:a16="http://schemas.microsoft.com/office/drawing/2014/main" id="{E3D5F39E-11C0-A542-8CE9-718CC834BF1C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61861D9-F804-4C4F-AE9D-D184F9EA5EAE}"/>
              </a:ext>
            </a:extLst>
          </p:cNvPr>
          <p:cNvGrpSpPr/>
          <p:nvPr/>
        </p:nvGrpSpPr>
        <p:grpSpPr>
          <a:xfrm>
            <a:off x="317744" y="2662803"/>
            <a:ext cx="3657600" cy="3901173"/>
            <a:chOff x="317744" y="2662803"/>
            <a:chExt cx="3657600" cy="3901173"/>
          </a:xfrm>
        </p:grpSpPr>
        <p:sp>
          <p:nvSpPr>
            <p:cNvPr id="19" name="Flowchart: Connector 9">
              <a:extLst>
                <a:ext uri="{FF2B5EF4-FFF2-40B4-BE49-F238E27FC236}">
                  <a16:creationId xmlns:a16="http://schemas.microsoft.com/office/drawing/2014/main" id="{C3EB313D-DBF2-F14C-9325-8B48C5650B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1563" y="31331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Connector 9">
              <a:extLst>
                <a:ext uri="{FF2B5EF4-FFF2-40B4-BE49-F238E27FC236}">
                  <a16:creationId xmlns:a16="http://schemas.microsoft.com/office/drawing/2014/main" id="{F7C4E72C-54FF-7640-8CA3-018EEACDE3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5963" y="355856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9">
              <a:extLst>
                <a:ext uri="{FF2B5EF4-FFF2-40B4-BE49-F238E27FC236}">
                  <a16:creationId xmlns:a16="http://schemas.microsoft.com/office/drawing/2014/main" id="{6CB06F4C-A745-A541-8A89-E190E7465D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0863" y="29045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9">
              <a:extLst>
                <a:ext uri="{FF2B5EF4-FFF2-40B4-BE49-F238E27FC236}">
                  <a16:creationId xmlns:a16="http://schemas.microsoft.com/office/drawing/2014/main" id="{835F4E42-53F6-3B48-B219-F60BFAE08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541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Connector 9">
              <a:extLst>
                <a:ext uri="{FF2B5EF4-FFF2-40B4-BE49-F238E27FC236}">
                  <a16:creationId xmlns:a16="http://schemas.microsoft.com/office/drawing/2014/main" id="{6B611429-887E-2A48-80E0-76C970E15F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6459" y="326869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9">
              <a:extLst>
                <a:ext uri="{FF2B5EF4-FFF2-40B4-BE49-F238E27FC236}">
                  <a16:creationId xmlns:a16="http://schemas.microsoft.com/office/drawing/2014/main" id="{241CBD70-6D00-964E-8812-B5174FC42C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2236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A4A9062-D50B-834B-8BAB-359F8A62D7A0}"/>
                </a:ext>
              </a:extLst>
            </p:cNvPr>
            <p:cNvSpPr/>
            <p:nvPr/>
          </p:nvSpPr>
          <p:spPr bwMode="auto">
            <a:xfrm>
              <a:off x="317744" y="2729752"/>
              <a:ext cx="3657600" cy="36576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Times" pitchFamily="18" charset="0"/>
              </a:endParaRPr>
            </a:p>
          </p:txBody>
        </p:sp>
        <p:sp>
          <p:nvSpPr>
            <p:cNvPr id="50" name="Flowchart: Connector 9">
              <a:extLst>
                <a:ext uri="{FF2B5EF4-FFF2-40B4-BE49-F238E27FC236}">
                  <a16:creationId xmlns:a16="http://schemas.microsoft.com/office/drawing/2014/main" id="{C4D5BCE1-3F76-6E47-B9B3-5A5BFAE84F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4004" y="5086450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9">
              <a:extLst>
                <a:ext uri="{FF2B5EF4-FFF2-40B4-BE49-F238E27FC236}">
                  <a16:creationId xmlns:a16="http://schemas.microsoft.com/office/drawing/2014/main" id="{4FDE6DAE-AFDF-9542-9C6F-AE5C731A84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447" y="561277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9">
              <a:extLst>
                <a:ext uri="{FF2B5EF4-FFF2-40B4-BE49-F238E27FC236}">
                  <a16:creationId xmlns:a16="http://schemas.microsoft.com/office/drawing/2014/main" id="{BF3D9E94-B3AB-9C40-96CA-B733CCFD90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15145" y="574101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9">
              <a:extLst>
                <a:ext uri="{FF2B5EF4-FFF2-40B4-BE49-F238E27FC236}">
                  <a16:creationId xmlns:a16="http://schemas.microsoft.com/office/drawing/2014/main" id="{60108D48-895A-F542-9CF8-A585199051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1894" y="490360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9">
              <a:extLst>
                <a:ext uri="{FF2B5EF4-FFF2-40B4-BE49-F238E27FC236}">
                  <a16:creationId xmlns:a16="http://schemas.microsoft.com/office/drawing/2014/main" id="{DC1FEB40-CEBE-6549-9F65-C9F04D030A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39213" y="5277532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9">
              <a:extLst>
                <a:ext uri="{FF2B5EF4-FFF2-40B4-BE49-F238E27FC236}">
                  <a16:creationId xmlns:a16="http://schemas.microsoft.com/office/drawing/2014/main" id="{25823FA9-6149-424C-8E54-EFF549606D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641" y="415163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9">
              <a:extLst>
                <a:ext uri="{FF2B5EF4-FFF2-40B4-BE49-F238E27FC236}">
                  <a16:creationId xmlns:a16="http://schemas.microsoft.com/office/drawing/2014/main" id="{9CAE8776-39C8-784D-BF74-77C4F58610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6068" y="5170261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9">
              <a:extLst>
                <a:ext uri="{FF2B5EF4-FFF2-40B4-BE49-F238E27FC236}">
                  <a16:creationId xmlns:a16="http://schemas.microsoft.com/office/drawing/2014/main" id="{1D6AFF47-D2DC-774D-9A8B-57349CE83D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493" y="496395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">
              <a:extLst>
                <a:ext uri="{FF2B5EF4-FFF2-40B4-BE49-F238E27FC236}">
                  <a16:creationId xmlns:a16="http://schemas.microsoft.com/office/drawing/2014/main" id="{282CFF73-A79F-A348-B6B8-D4E5AD1E98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4810" y="266280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9">
              <a:extLst>
                <a:ext uri="{FF2B5EF4-FFF2-40B4-BE49-F238E27FC236}">
                  <a16:creationId xmlns:a16="http://schemas.microsoft.com/office/drawing/2014/main" id="{34BE2C36-6CAA-6948-8DA9-C556C0F85F65}"/>
                </a:ext>
              </a:extLst>
            </p:cNvPr>
            <p:cNvSpPr/>
            <p:nvPr/>
          </p:nvSpPr>
          <p:spPr>
            <a:xfrm>
              <a:off x="1179363" y="33172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CC8D5D6-27C7-9348-96A9-D6E3A55119A4}"/>
                </a:ext>
              </a:extLst>
            </p:cNvPr>
            <p:cNvSpPr/>
            <p:nvPr/>
          </p:nvSpPr>
          <p:spPr>
            <a:xfrm>
              <a:off x="1405677" y="35435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9">
              <a:extLst>
                <a:ext uri="{FF2B5EF4-FFF2-40B4-BE49-F238E27FC236}">
                  <a16:creationId xmlns:a16="http://schemas.microsoft.com/office/drawing/2014/main" id="{4F27A3CC-EFF7-AF4C-A1ED-46CB17629513}"/>
                </a:ext>
              </a:extLst>
            </p:cNvPr>
            <p:cNvSpPr/>
            <p:nvPr/>
          </p:nvSpPr>
          <p:spPr>
            <a:xfrm>
              <a:off x="2093763" y="374271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E7446F3-7F78-CF4D-BEE5-84D35B6BD2A4}"/>
                </a:ext>
              </a:extLst>
            </p:cNvPr>
            <p:cNvSpPr/>
            <p:nvPr/>
          </p:nvSpPr>
          <p:spPr>
            <a:xfrm>
              <a:off x="2320077" y="396902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9">
              <a:extLst>
                <a:ext uri="{FF2B5EF4-FFF2-40B4-BE49-F238E27FC236}">
                  <a16:creationId xmlns:a16="http://schemas.microsoft.com/office/drawing/2014/main" id="{98E86082-2C96-A543-B57A-9A3383B9DAA4}"/>
                </a:ext>
              </a:extLst>
            </p:cNvPr>
            <p:cNvSpPr/>
            <p:nvPr/>
          </p:nvSpPr>
          <p:spPr>
            <a:xfrm>
              <a:off x="1928663" y="30886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5492230-3464-2943-8DC7-63F450CC8879}"/>
                </a:ext>
              </a:extLst>
            </p:cNvPr>
            <p:cNvSpPr/>
            <p:nvPr/>
          </p:nvSpPr>
          <p:spPr>
            <a:xfrm>
              <a:off x="2154977" y="33149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9">
              <a:extLst>
                <a:ext uri="{FF2B5EF4-FFF2-40B4-BE49-F238E27FC236}">
                  <a16:creationId xmlns:a16="http://schemas.microsoft.com/office/drawing/2014/main" id="{7C5FE03F-3AB1-0C42-8EF6-1711A6B2E6C0}"/>
                </a:ext>
              </a:extLst>
            </p:cNvPr>
            <p:cNvSpPr/>
            <p:nvPr/>
          </p:nvSpPr>
          <p:spPr>
            <a:xfrm>
              <a:off x="150321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BAD0B46-4275-FE4D-BACD-C2681EDEB90A}"/>
                </a:ext>
              </a:extLst>
            </p:cNvPr>
            <p:cNvSpPr/>
            <p:nvPr/>
          </p:nvSpPr>
          <p:spPr>
            <a:xfrm>
              <a:off x="172952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9">
              <a:extLst>
                <a:ext uri="{FF2B5EF4-FFF2-40B4-BE49-F238E27FC236}">
                  <a16:creationId xmlns:a16="http://schemas.microsoft.com/office/drawing/2014/main" id="{4A189EA2-A5CE-2C43-A44B-2804AA3259D4}"/>
                </a:ext>
              </a:extLst>
            </p:cNvPr>
            <p:cNvSpPr/>
            <p:nvPr/>
          </p:nvSpPr>
          <p:spPr>
            <a:xfrm>
              <a:off x="2324259" y="345284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13B8F80-A1B9-574F-89F8-B82FD757321E}"/>
                </a:ext>
              </a:extLst>
            </p:cNvPr>
            <p:cNvSpPr/>
            <p:nvPr/>
          </p:nvSpPr>
          <p:spPr>
            <a:xfrm>
              <a:off x="2550573" y="367915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9">
              <a:extLst>
                <a:ext uri="{FF2B5EF4-FFF2-40B4-BE49-F238E27FC236}">
                  <a16:creationId xmlns:a16="http://schemas.microsoft.com/office/drawing/2014/main" id="{CA4BFD50-CF85-1846-A216-F4423C915273}"/>
                </a:ext>
              </a:extLst>
            </p:cNvPr>
            <p:cNvSpPr/>
            <p:nvPr/>
          </p:nvSpPr>
          <p:spPr>
            <a:xfrm>
              <a:off x="785293" y="514810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8DAD261A-B620-F444-A543-2AFAE0BF8164}"/>
                </a:ext>
              </a:extLst>
            </p:cNvPr>
            <p:cNvSpPr/>
            <p:nvPr/>
          </p:nvSpPr>
          <p:spPr>
            <a:xfrm>
              <a:off x="1011607" y="537442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">
              <a:extLst>
                <a:ext uri="{FF2B5EF4-FFF2-40B4-BE49-F238E27FC236}">
                  <a16:creationId xmlns:a16="http://schemas.microsoft.com/office/drawing/2014/main" id="{D06442CC-C520-1044-821E-72161859B6C0}"/>
                </a:ext>
              </a:extLst>
            </p:cNvPr>
            <p:cNvSpPr/>
            <p:nvPr/>
          </p:nvSpPr>
          <p:spPr>
            <a:xfrm>
              <a:off x="1382610" y="284695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DAAC9BA7-C415-654F-82B2-03C362E21F21}"/>
                </a:ext>
              </a:extLst>
            </p:cNvPr>
            <p:cNvSpPr/>
            <p:nvPr/>
          </p:nvSpPr>
          <p:spPr>
            <a:xfrm>
              <a:off x="1608924" y="307326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9">
              <a:extLst>
                <a:ext uri="{FF2B5EF4-FFF2-40B4-BE49-F238E27FC236}">
                  <a16:creationId xmlns:a16="http://schemas.microsoft.com/office/drawing/2014/main" id="{1E22DAB0-979B-6A49-A282-186163B24073}"/>
                </a:ext>
              </a:extLst>
            </p:cNvPr>
            <p:cNvSpPr/>
            <p:nvPr/>
          </p:nvSpPr>
          <p:spPr>
            <a:xfrm>
              <a:off x="2717013" y="5461682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2AF34866-6D32-1741-8DCE-CD1B8B5FF179}"/>
                </a:ext>
              </a:extLst>
            </p:cNvPr>
            <p:cNvSpPr/>
            <p:nvPr/>
          </p:nvSpPr>
          <p:spPr>
            <a:xfrm>
              <a:off x="2943327" y="5687996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9">
              <a:extLst>
                <a:ext uri="{FF2B5EF4-FFF2-40B4-BE49-F238E27FC236}">
                  <a16:creationId xmlns:a16="http://schemas.microsoft.com/office/drawing/2014/main" id="{A0585FC9-0596-1040-BDC8-B40C4DBEE9D4}"/>
                </a:ext>
              </a:extLst>
            </p:cNvPr>
            <p:cNvSpPr/>
            <p:nvPr/>
          </p:nvSpPr>
          <p:spPr>
            <a:xfrm>
              <a:off x="585441" y="433578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4F27758-9CDB-FB42-BEB2-50E4D67C62DD}"/>
                </a:ext>
              </a:extLst>
            </p:cNvPr>
            <p:cNvSpPr/>
            <p:nvPr/>
          </p:nvSpPr>
          <p:spPr>
            <a:xfrm>
              <a:off x="811755" y="456209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9">
              <a:extLst>
                <a:ext uri="{FF2B5EF4-FFF2-40B4-BE49-F238E27FC236}">
                  <a16:creationId xmlns:a16="http://schemas.microsoft.com/office/drawing/2014/main" id="{8734FF51-79A9-5B48-AEBD-13EF434CCBFA}"/>
                </a:ext>
              </a:extLst>
            </p:cNvPr>
            <p:cNvSpPr/>
            <p:nvPr/>
          </p:nvSpPr>
          <p:spPr>
            <a:xfrm>
              <a:off x="533868" y="5354411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07055D8-A45B-D542-AA7A-913165331A12}"/>
                </a:ext>
              </a:extLst>
            </p:cNvPr>
            <p:cNvSpPr/>
            <p:nvPr/>
          </p:nvSpPr>
          <p:spPr>
            <a:xfrm>
              <a:off x="760182" y="5580725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nnector 9">
              <a:extLst>
                <a:ext uri="{FF2B5EF4-FFF2-40B4-BE49-F238E27FC236}">
                  <a16:creationId xmlns:a16="http://schemas.microsoft.com/office/drawing/2014/main" id="{6D45BCC6-C038-EC46-AAC0-8679A4A0FC24}"/>
                </a:ext>
              </a:extLst>
            </p:cNvPr>
            <p:cNvSpPr/>
            <p:nvPr/>
          </p:nvSpPr>
          <p:spPr>
            <a:xfrm>
              <a:off x="1592945" y="592516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9">
              <a:extLst>
                <a:ext uri="{FF2B5EF4-FFF2-40B4-BE49-F238E27FC236}">
                  <a16:creationId xmlns:a16="http://schemas.microsoft.com/office/drawing/2014/main" id="{BAA9451A-ED2A-FE48-B229-E8109BC220DE}"/>
                </a:ext>
              </a:extLst>
            </p:cNvPr>
            <p:cNvSpPr/>
            <p:nvPr/>
          </p:nvSpPr>
          <p:spPr>
            <a:xfrm>
              <a:off x="2149694" y="508775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FBAAD65-7F10-164D-8FED-71ED53CAD9DD}"/>
                </a:ext>
              </a:extLst>
            </p:cNvPr>
            <p:cNvSpPr/>
            <p:nvPr/>
          </p:nvSpPr>
          <p:spPr>
            <a:xfrm>
              <a:off x="2376008" y="531407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9">
              <a:extLst>
                <a:ext uri="{FF2B5EF4-FFF2-40B4-BE49-F238E27FC236}">
                  <a16:creationId xmlns:a16="http://schemas.microsoft.com/office/drawing/2014/main" id="{517E48D8-C82B-4148-A6DE-52785890374D}"/>
                </a:ext>
              </a:extLst>
            </p:cNvPr>
            <p:cNvSpPr/>
            <p:nvPr/>
          </p:nvSpPr>
          <p:spPr>
            <a:xfrm>
              <a:off x="2143247" y="579692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40878BE-7F7C-AE47-9D09-21B72A1385FE}"/>
                </a:ext>
              </a:extLst>
            </p:cNvPr>
            <p:cNvSpPr/>
            <p:nvPr/>
          </p:nvSpPr>
          <p:spPr>
            <a:xfrm>
              <a:off x="2369561" y="602324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9">
              <a:extLst>
                <a:ext uri="{FF2B5EF4-FFF2-40B4-BE49-F238E27FC236}">
                  <a16:creationId xmlns:a16="http://schemas.microsoft.com/office/drawing/2014/main" id="{4F6B7D8F-3C35-394F-AFE4-EAF3716E8D2E}"/>
                </a:ext>
              </a:extLst>
            </p:cNvPr>
            <p:cNvSpPr/>
            <p:nvPr/>
          </p:nvSpPr>
          <p:spPr>
            <a:xfrm>
              <a:off x="1571804" y="5270600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A4A3A5F-1B44-834A-9864-22445DFAB2AB}"/>
                </a:ext>
              </a:extLst>
            </p:cNvPr>
            <p:cNvSpPr/>
            <p:nvPr/>
          </p:nvSpPr>
          <p:spPr>
            <a:xfrm>
              <a:off x="1798118" y="5496914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9">
              <a:extLst>
                <a:ext uri="{FF2B5EF4-FFF2-40B4-BE49-F238E27FC236}">
                  <a16:creationId xmlns:a16="http://schemas.microsoft.com/office/drawing/2014/main" id="{D9D62520-904F-8C47-9D13-5CD28EDCE2FE}"/>
                </a:ext>
              </a:extLst>
            </p:cNvPr>
            <p:cNvSpPr/>
            <p:nvPr/>
          </p:nvSpPr>
          <p:spPr>
            <a:xfrm>
              <a:off x="250016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DD02E12-F5E6-AC46-B882-2548FB657033}"/>
                </a:ext>
              </a:extLst>
            </p:cNvPr>
            <p:cNvSpPr/>
            <p:nvPr/>
          </p:nvSpPr>
          <p:spPr>
            <a:xfrm>
              <a:off x="272647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82DE798E-47B4-AB4D-9B0B-6E820AC82674}"/>
                </a:ext>
              </a:extLst>
            </p:cNvPr>
            <p:cNvSpPr/>
            <p:nvPr/>
          </p:nvSpPr>
          <p:spPr>
            <a:xfrm>
              <a:off x="1819259" y="615148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8BE4EB22-784C-3241-BCE9-18B47863CBF2}"/>
                </a:ext>
              </a:extLst>
            </p:cNvPr>
            <p:cNvGrpSpPr/>
            <p:nvPr/>
          </p:nvGrpSpPr>
          <p:grpSpPr>
            <a:xfrm>
              <a:off x="1407312" y="3003026"/>
              <a:ext cx="822960" cy="822960"/>
              <a:chOff x="7780434" y="277986"/>
              <a:chExt cx="822960" cy="822960"/>
            </a:xfrm>
          </p:grpSpPr>
          <p:sp>
            <p:nvSpPr>
              <p:cNvPr id="145" name="Flowchart: Connector 9">
                <a:extLst>
                  <a:ext uri="{FF2B5EF4-FFF2-40B4-BE49-F238E27FC236}">
                    <a16:creationId xmlns:a16="http://schemas.microsoft.com/office/drawing/2014/main" id="{CFB1FBAD-8C22-6A42-A4D9-C7ED07734F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80434" y="277986"/>
                <a:ext cx="822960" cy="822960"/>
              </a:xfrm>
              <a:prstGeom prst="flowChartConnector">
                <a:avLst/>
              </a:prstGeom>
              <a:solidFill>
                <a:schemeClr val="accent1">
                  <a:alpha val="50000"/>
                </a:schemeClr>
              </a:solidFill>
              <a:ln w="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Flowchart: Connector 9">
                <a:extLst>
                  <a:ext uri="{FF2B5EF4-FFF2-40B4-BE49-F238E27FC236}">
                    <a16:creationId xmlns:a16="http://schemas.microsoft.com/office/drawing/2014/main" id="{5959FD8F-3519-9646-B6CB-6AA049035B5C}"/>
                  </a:ext>
                </a:extLst>
              </p:cNvPr>
              <p:cNvSpPr/>
              <p:nvPr/>
            </p:nvSpPr>
            <p:spPr>
              <a:xfrm>
                <a:off x="7958234" y="462136"/>
                <a:ext cx="457200" cy="457200"/>
              </a:xfrm>
              <a:prstGeom prst="flowChartConnector">
                <a:avLst/>
              </a:prstGeom>
              <a:solidFill>
                <a:srgbClr val="C0C9FE"/>
              </a:solidFill>
              <a:ln w="0">
                <a:solidFill>
                  <a:srgbClr val="17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622A9DF2-0293-AC4B-8101-00CFE34821AD}"/>
                  </a:ext>
                </a:extLst>
              </p:cNvPr>
              <p:cNvSpPr/>
              <p:nvPr/>
            </p:nvSpPr>
            <p:spPr>
              <a:xfrm>
                <a:off x="8184548" y="688450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3" name="Oval 122">
            <a:extLst>
              <a:ext uri="{FF2B5EF4-FFF2-40B4-BE49-F238E27FC236}">
                <a16:creationId xmlns:a16="http://schemas.microsoft.com/office/drawing/2014/main" id="{4555ED3C-9FAC-3F4C-81CB-ACFD178734AF}"/>
              </a:ext>
            </a:extLst>
          </p:cNvPr>
          <p:cNvSpPr/>
          <p:nvPr/>
        </p:nvSpPr>
        <p:spPr>
          <a:xfrm>
            <a:off x="7398891" y="3105574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49" name="Text Placeholder 3">
            <a:extLst>
              <a:ext uri="{FF2B5EF4-FFF2-40B4-BE49-F238E27FC236}">
                <a16:creationId xmlns:a16="http://schemas.microsoft.com/office/drawing/2014/main" id="{CAB63F4F-AF82-DA4C-A56C-3DE2D2989594}"/>
              </a:ext>
            </a:extLst>
          </p:cNvPr>
          <p:cNvSpPr txBox="1">
            <a:spLocks/>
          </p:cNvSpPr>
          <p:nvPr/>
        </p:nvSpPr>
        <p:spPr>
          <a:xfrm>
            <a:off x="5403689" y="1212337"/>
            <a:ext cx="3796549" cy="8632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/>
              <a:t>Two-spokes mimic </a:t>
            </a:r>
            <a:br>
              <a:rPr lang="en-US" sz="2000" dirty="0"/>
            </a:br>
            <a:r>
              <a:rPr lang="en-US" sz="2000" dirty="0"/>
              <a:t>Two-radii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dirty="0"/>
              <a:t> = 2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30000" dirty="0"/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96E74536-9518-2448-BEC8-266DBAFEAE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1639" y="4125670"/>
            <a:ext cx="292100" cy="355600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897E3955-6C69-9D4D-9554-E59D5FBF3D69}"/>
              </a:ext>
            </a:extLst>
          </p:cNvPr>
          <p:cNvGrpSpPr/>
          <p:nvPr/>
        </p:nvGrpSpPr>
        <p:grpSpPr>
          <a:xfrm rot="19065452">
            <a:off x="5859543" y="2233189"/>
            <a:ext cx="391834" cy="2223114"/>
            <a:chOff x="6663032" y="2087142"/>
            <a:chExt cx="391834" cy="222311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9907BA0-0BD4-9241-84B6-856591DE1F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4192" y="2087142"/>
              <a:ext cx="200674" cy="1132012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0C67521-2031-CA47-A357-034BDFA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3032" y="2093532"/>
              <a:ext cx="391834" cy="2216724"/>
            </a:xfrm>
            <a:prstGeom prst="line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73B4FE0-D210-4845-AEAB-71EBAB654630}"/>
              </a:ext>
            </a:extLst>
          </p:cNvPr>
          <p:cNvGrpSpPr/>
          <p:nvPr/>
        </p:nvGrpSpPr>
        <p:grpSpPr>
          <a:xfrm rot="18479663">
            <a:off x="4857510" y="2557417"/>
            <a:ext cx="2135038" cy="1274657"/>
            <a:chOff x="5856630" y="2122958"/>
            <a:chExt cx="2286000" cy="1364784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05D54A6-078F-6F47-98A7-C72B570A1570}"/>
                </a:ext>
              </a:extLst>
            </p:cNvPr>
            <p:cNvCxnSpPr>
              <a:cxnSpLocks/>
            </p:cNvCxnSpPr>
            <p:nvPr/>
          </p:nvCxnSpPr>
          <p:spPr>
            <a:xfrm>
              <a:off x="6122679" y="2122958"/>
              <a:ext cx="1752936" cy="1364784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49B6961-3F29-BF41-9C5F-092E67DF3F64}"/>
                </a:ext>
              </a:extLst>
            </p:cNvPr>
            <p:cNvCxnSpPr>
              <a:cxnSpLocks/>
            </p:cNvCxnSpPr>
            <p:nvPr/>
          </p:nvCxnSpPr>
          <p:spPr>
            <a:xfrm rot="2280000" flipV="1">
              <a:off x="5856630" y="2808752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arrow" w="lg" len="med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id="{C0BBB1DB-6005-9946-98E6-D81F4968C8E8}"/>
              </a:ext>
            </a:extLst>
          </p:cNvPr>
          <p:cNvSpPr>
            <a:spLocks noChangeAspect="1"/>
          </p:cNvSpPr>
          <p:nvPr/>
        </p:nvSpPr>
        <p:spPr>
          <a:xfrm>
            <a:off x="5896351" y="3131914"/>
            <a:ext cx="109728" cy="10972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AF1E6E9-7932-5D40-9F09-3E740F756694}"/>
              </a:ext>
            </a:extLst>
          </p:cNvPr>
          <p:cNvSpPr/>
          <p:nvPr/>
        </p:nvSpPr>
        <p:spPr>
          <a:xfrm>
            <a:off x="6423602" y="3005511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0183D709-F15A-4D4A-A5C2-4409D40668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7976" y="3095697"/>
            <a:ext cx="393700" cy="381000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C6F42D67-1EE9-4B4A-8BE0-0DB97696CB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6196" y="2565660"/>
            <a:ext cx="495300" cy="381000"/>
          </a:xfrm>
          <a:prstGeom prst="rect">
            <a:avLst/>
          </a:prstGeom>
        </p:spPr>
      </p:pic>
      <p:sp>
        <p:nvSpPr>
          <p:cNvPr id="109" name="Text Placeholder 3">
            <a:extLst>
              <a:ext uri="{FF2B5EF4-FFF2-40B4-BE49-F238E27FC236}">
                <a16:creationId xmlns:a16="http://schemas.microsoft.com/office/drawing/2014/main" id="{89C7B086-0A99-714D-B643-42963EDE7BA4}"/>
              </a:ext>
            </a:extLst>
          </p:cNvPr>
          <p:cNvSpPr txBox="1">
            <a:spLocks/>
          </p:cNvSpPr>
          <p:nvPr/>
        </p:nvSpPr>
        <p:spPr>
          <a:xfrm>
            <a:off x="0" y="878280"/>
            <a:ext cx="5857660" cy="23811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Eliminate the spike – </a:t>
            </a:r>
            <a:r>
              <a:rPr lang="en-US" dirty="0"/>
              <a:t>we solved this in 2012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lvl="1"/>
            <a:r>
              <a:rPr lang="en-US" sz="2000" baseline="30000" dirty="0"/>
              <a:t> † </a:t>
            </a:r>
            <a:r>
              <a:rPr lang="en-US" sz="2000" dirty="0"/>
              <a:t>Two-radii sampling</a:t>
            </a:r>
            <a:r>
              <a:rPr lang="en-US" sz="2000" baseline="30000" dirty="0"/>
              <a:t>  </a:t>
            </a:r>
            <a:r>
              <a:rPr lang="en-US" sz="2000" dirty="0"/>
              <a:t> :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 </a:t>
            </a:r>
            <a:r>
              <a:rPr lang="en-US" dirty="0"/>
              <a:t>≠</a:t>
            </a:r>
            <a:r>
              <a:rPr lang="en-US" sz="2000" dirty="0"/>
              <a:t>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30000" dirty="0"/>
          </a:p>
          <a:p>
            <a:pPr lvl="2"/>
            <a:r>
              <a:rPr lang="en-US" sz="1600" dirty="0"/>
              <a:t>Small blue </a:t>
            </a:r>
            <a:r>
              <a:rPr lang="en-US" sz="1600" dirty="0" err="1"/>
              <a:t>r</a:t>
            </a:r>
            <a:r>
              <a:rPr lang="en-US" sz="1600" baseline="-25000" dirty="0" err="1"/>
              <a:t>free</a:t>
            </a:r>
            <a:r>
              <a:rPr lang="en-US" sz="1600" dirty="0"/>
              <a:t> minimum sample separation</a:t>
            </a:r>
          </a:p>
          <a:p>
            <a:pPr lvl="2"/>
            <a:r>
              <a:rPr lang="en-US" sz="1600" dirty="0"/>
              <a:t>Large green </a:t>
            </a:r>
            <a:r>
              <a:rPr lang="en-US" sz="1600" dirty="0" err="1"/>
              <a:t>r</a:t>
            </a:r>
            <a:r>
              <a:rPr lang="en-US" sz="1600" baseline="-25000" dirty="0" err="1"/>
              <a:t>conflict</a:t>
            </a:r>
            <a:r>
              <a:rPr lang="en-US" sz="1600" dirty="0"/>
              <a:t> maximum domain-to-sample</a:t>
            </a:r>
          </a:p>
          <a:p>
            <a:pPr lvl="3"/>
            <a:r>
              <a:rPr lang="en-US" sz="1600" dirty="0"/>
              <a:t>Unique coverage: accept candidate only if </a:t>
            </a:r>
            <a:br>
              <a:rPr lang="en-US" sz="1600" dirty="0"/>
            </a:br>
            <a:r>
              <a:rPr lang="en-US" sz="1600" dirty="0"/>
              <a:t>its green disk covers uniquely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9D921CF-6FC0-CA40-BE08-82DC2E6D97A1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</p:spTree>
    <p:extLst>
      <p:ext uri="{BB962C8B-B14F-4D97-AF65-F5344CB8AC3E}">
        <p14:creationId xmlns:p14="http://schemas.microsoft.com/office/powerpoint/2010/main" val="343319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">
        <p:fade/>
      </p:transition>
    </mc:Choice>
    <mc:Fallback xmlns="">
      <p:transition spd="med" advTm="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F4C72C-A3C4-5846-BBE1-F3A112518893}"/>
              </a:ext>
            </a:extLst>
          </p:cNvPr>
          <p:cNvGrpSpPr/>
          <p:nvPr/>
        </p:nvGrpSpPr>
        <p:grpSpPr>
          <a:xfrm>
            <a:off x="4994831" y="3785042"/>
            <a:ext cx="2194560" cy="2194560"/>
            <a:chOff x="5565889" y="3212976"/>
            <a:chExt cx="2194560" cy="2194560"/>
          </a:xfrm>
        </p:grpSpPr>
        <p:sp>
          <p:nvSpPr>
            <p:cNvPr id="111" name="Flowchart: Connector 12">
              <a:extLst>
                <a:ext uri="{FF2B5EF4-FFF2-40B4-BE49-F238E27FC236}">
                  <a16:creationId xmlns:a16="http://schemas.microsoft.com/office/drawing/2014/main" id="{C6CED775-C8D5-EE4A-8C78-E9B39E165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2246D37-86C7-F241-B318-4CBCEBA4E3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3" name="Flowchart: Connector 3">
              <a:extLst>
                <a:ext uri="{FF2B5EF4-FFF2-40B4-BE49-F238E27FC236}">
                  <a16:creationId xmlns:a16="http://schemas.microsoft.com/office/drawing/2014/main" id="{5E0021FB-A7C1-8B40-B81B-DBB51D14CE14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ABD8F1F-3527-A04D-8C64-27E8E0B3EF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208022E-4064-454F-9B3A-6D4D9D619221}"/>
              </a:ext>
            </a:extLst>
          </p:cNvPr>
          <p:cNvGrpSpPr/>
          <p:nvPr/>
        </p:nvGrpSpPr>
        <p:grpSpPr>
          <a:xfrm>
            <a:off x="5388967" y="1957873"/>
            <a:ext cx="2194560" cy="2194560"/>
            <a:chOff x="5565889" y="3212976"/>
            <a:chExt cx="2194560" cy="2194560"/>
          </a:xfrm>
        </p:grpSpPr>
        <p:sp>
          <p:nvSpPr>
            <p:cNvPr id="136" name="Flowchart: Connector 12">
              <a:extLst>
                <a:ext uri="{FF2B5EF4-FFF2-40B4-BE49-F238E27FC236}">
                  <a16:creationId xmlns:a16="http://schemas.microsoft.com/office/drawing/2014/main" id="{0FBD5391-12B9-6B44-9E01-0EB8090B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57CBE935-C1A1-C74E-80F3-5561FDC6D1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38" name="Flowchart: Connector 3">
              <a:extLst>
                <a:ext uri="{FF2B5EF4-FFF2-40B4-BE49-F238E27FC236}">
                  <a16:creationId xmlns:a16="http://schemas.microsoft.com/office/drawing/2014/main" id="{A55CC140-C916-404A-B6D5-0CA483B8B8FC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8EF0BE5-207D-8245-B4D7-653884E567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3808F92-392A-D04F-A88A-EAE23E9F3772}"/>
              </a:ext>
            </a:extLst>
          </p:cNvPr>
          <p:cNvGrpSpPr/>
          <p:nvPr/>
        </p:nvGrpSpPr>
        <p:grpSpPr>
          <a:xfrm>
            <a:off x="6356475" y="2057404"/>
            <a:ext cx="2194560" cy="2194560"/>
            <a:chOff x="5565889" y="3212976"/>
            <a:chExt cx="2194560" cy="2194560"/>
          </a:xfrm>
        </p:grpSpPr>
        <p:sp>
          <p:nvSpPr>
            <p:cNvPr id="92" name="Flowchart: Connector 12">
              <a:extLst>
                <a:ext uri="{FF2B5EF4-FFF2-40B4-BE49-F238E27FC236}">
                  <a16:creationId xmlns:a16="http://schemas.microsoft.com/office/drawing/2014/main" id="{20204B1E-4798-E646-9C85-4876330349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724541F-F3D5-5E43-8CB8-99EF89860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Flowchart: Connector 3">
              <a:extLst>
                <a:ext uri="{FF2B5EF4-FFF2-40B4-BE49-F238E27FC236}">
                  <a16:creationId xmlns:a16="http://schemas.microsoft.com/office/drawing/2014/main" id="{E6E9EEBC-FEB0-E24E-81A6-420553BD6DC2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8AC5F0D-62BC-C346-9A04-DA21C4EC0D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AAC7E-E7B3-7F47-BDA8-3C6553163B41}"/>
              </a:ext>
            </a:extLst>
          </p:cNvPr>
          <p:cNvSpPr txBox="1"/>
          <p:nvPr/>
        </p:nvSpPr>
        <p:spPr>
          <a:xfrm>
            <a:off x="-26714" y="6563976"/>
            <a:ext cx="4002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† Variable Radii Poisson-Disk Sampling, CCCG 2012.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A6E85AA-B46D-0D48-AFEB-289332C96CF0}"/>
              </a:ext>
            </a:extLst>
          </p:cNvPr>
          <p:cNvGrpSpPr/>
          <p:nvPr/>
        </p:nvGrpSpPr>
        <p:grpSpPr>
          <a:xfrm>
            <a:off x="4377169" y="2026977"/>
            <a:ext cx="4572000" cy="4572000"/>
            <a:chOff x="4377169" y="2026977"/>
            <a:chExt cx="4572000" cy="4572000"/>
          </a:xfrm>
        </p:grpSpPr>
        <p:sp>
          <p:nvSpPr>
            <p:cNvPr id="114" name="Flowchart: Connector 12">
              <a:extLst>
                <a:ext uri="{FF2B5EF4-FFF2-40B4-BE49-F238E27FC236}">
                  <a16:creationId xmlns:a16="http://schemas.microsoft.com/office/drawing/2014/main" id="{3B7560F1-2F76-834A-8BDE-2EBE15EF9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169" y="2026977"/>
              <a:ext cx="4572000" cy="4572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Flowchart: Connector 12">
              <a:extLst>
                <a:ext uri="{FF2B5EF4-FFF2-40B4-BE49-F238E27FC236}">
                  <a16:creationId xmlns:a16="http://schemas.microsoft.com/office/drawing/2014/main" id="{FAD76549-BFCF-C64E-995C-A09153F27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760091A-1EF7-894B-9D29-F02010775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CAA8356C-75F1-4444-A47E-9272CF04232B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0606E6A-389A-834E-A23C-29EBD14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pic>
        <p:nvPicPr>
          <p:cNvPr id="128" name="Picture 127">
            <a:extLst>
              <a:ext uri="{FF2B5EF4-FFF2-40B4-BE49-F238E27FC236}">
                <a16:creationId xmlns:a16="http://schemas.microsoft.com/office/drawing/2014/main" id="{1648CEE3-33E3-2E42-A0D8-39520E076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CC0B0E32-D58F-544A-8A9C-2FFDE6D578F2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030B956E-7985-EA4A-9CAA-B5AFA7350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79EA16F5-F24A-3D40-BC92-13274F1CA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132" name="Oval 131">
            <a:extLst>
              <a:ext uri="{FF2B5EF4-FFF2-40B4-BE49-F238E27FC236}">
                <a16:creationId xmlns:a16="http://schemas.microsoft.com/office/drawing/2014/main" id="{E3D5F39E-11C0-A542-8CE9-718CC834BF1C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4555ED3C-9FAC-3F4C-81CB-ACFD178734AF}"/>
              </a:ext>
            </a:extLst>
          </p:cNvPr>
          <p:cNvSpPr/>
          <p:nvPr/>
        </p:nvSpPr>
        <p:spPr>
          <a:xfrm>
            <a:off x="7398891" y="3105574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49" name="Text Placeholder 3">
            <a:extLst>
              <a:ext uri="{FF2B5EF4-FFF2-40B4-BE49-F238E27FC236}">
                <a16:creationId xmlns:a16="http://schemas.microsoft.com/office/drawing/2014/main" id="{CAB63F4F-AF82-DA4C-A56C-3DE2D2989594}"/>
              </a:ext>
            </a:extLst>
          </p:cNvPr>
          <p:cNvSpPr txBox="1">
            <a:spLocks/>
          </p:cNvSpPr>
          <p:nvPr/>
        </p:nvSpPr>
        <p:spPr>
          <a:xfrm>
            <a:off x="5403689" y="1212337"/>
            <a:ext cx="3796549" cy="8632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/>
              <a:t>Two-spokes mimic </a:t>
            </a:r>
            <a:br>
              <a:rPr lang="en-US" sz="2000" dirty="0"/>
            </a:br>
            <a:r>
              <a:rPr lang="en-US" sz="2000" dirty="0"/>
              <a:t>Two-radii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dirty="0"/>
              <a:t> = 2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-25000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97E3955-6C69-9D4D-9554-E59D5FBF3D69}"/>
              </a:ext>
            </a:extLst>
          </p:cNvPr>
          <p:cNvGrpSpPr/>
          <p:nvPr/>
        </p:nvGrpSpPr>
        <p:grpSpPr>
          <a:xfrm rot="11987659">
            <a:off x="5895649" y="4206754"/>
            <a:ext cx="391834" cy="2223114"/>
            <a:chOff x="6663032" y="2087142"/>
            <a:chExt cx="391834" cy="222311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9907BA0-0BD4-9241-84B6-856591DE1F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4192" y="2087142"/>
              <a:ext cx="200674" cy="1132012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0C67521-2031-CA47-A357-034BDFA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3032" y="2093532"/>
              <a:ext cx="391834" cy="2216724"/>
            </a:xfrm>
            <a:prstGeom prst="line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73B4FE0-D210-4845-AEAB-71EBAB654630}"/>
              </a:ext>
            </a:extLst>
          </p:cNvPr>
          <p:cNvGrpSpPr/>
          <p:nvPr/>
        </p:nvGrpSpPr>
        <p:grpSpPr>
          <a:xfrm rot="14531210">
            <a:off x="5038831" y="4945030"/>
            <a:ext cx="1901861" cy="1135446"/>
            <a:chOff x="5856630" y="2122958"/>
            <a:chExt cx="2286000" cy="1364784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05D54A6-078F-6F47-98A7-C72B570A1570}"/>
                </a:ext>
              </a:extLst>
            </p:cNvPr>
            <p:cNvCxnSpPr>
              <a:cxnSpLocks/>
            </p:cNvCxnSpPr>
            <p:nvPr/>
          </p:nvCxnSpPr>
          <p:spPr>
            <a:xfrm>
              <a:off x="6122679" y="2122958"/>
              <a:ext cx="1752936" cy="1364784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49B6961-3F29-BF41-9C5F-092E67DF3F64}"/>
                </a:ext>
              </a:extLst>
            </p:cNvPr>
            <p:cNvCxnSpPr>
              <a:cxnSpLocks/>
            </p:cNvCxnSpPr>
            <p:nvPr/>
          </p:nvCxnSpPr>
          <p:spPr>
            <a:xfrm rot="2280000" flipV="1">
              <a:off x="5856630" y="2808752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arrow" w="lg" len="med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id="{C0BBB1DB-6005-9946-98E6-D81F4968C8E8}"/>
              </a:ext>
            </a:extLst>
          </p:cNvPr>
          <p:cNvSpPr>
            <a:spLocks noChangeAspect="1"/>
          </p:cNvSpPr>
          <p:nvPr/>
        </p:nvSpPr>
        <p:spPr>
          <a:xfrm>
            <a:off x="5916731" y="5477725"/>
            <a:ext cx="109728" cy="10972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AF1E6E9-7932-5D40-9F09-3E740F756694}"/>
              </a:ext>
            </a:extLst>
          </p:cNvPr>
          <p:cNvSpPr/>
          <p:nvPr/>
        </p:nvSpPr>
        <p:spPr>
          <a:xfrm>
            <a:off x="6034429" y="4834246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09" name="Text Placeholder 3">
            <a:extLst>
              <a:ext uri="{FF2B5EF4-FFF2-40B4-BE49-F238E27FC236}">
                <a16:creationId xmlns:a16="http://schemas.microsoft.com/office/drawing/2014/main" id="{89C7B086-0A99-714D-B643-42963EDE7BA4}"/>
              </a:ext>
            </a:extLst>
          </p:cNvPr>
          <p:cNvSpPr txBox="1">
            <a:spLocks/>
          </p:cNvSpPr>
          <p:nvPr/>
        </p:nvSpPr>
        <p:spPr>
          <a:xfrm>
            <a:off x="0" y="878280"/>
            <a:ext cx="5857660" cy="23811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Eliminate the spike – </a:t>
            </a:r>
            <a:r>
              <a:rPr lang="en-US" dirty="0"/>
              <a:t>we solved this in 2012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lvl="1"/>
            <a:r>
              <a:rPr lang="en-US" sz="2000" baseline="30000" dirty="0"/>
              <a:t> † </a:t>
            </a:r>
            <a:r>
              <a:rPr lang="en-US" sz="2000" dirty="0"/>
              <a:t>Two-radii sampling</a:t>
            </a:r>
            <a:r>
              <a:rPr lang="en-US" sz="2000" baseline="30000" dirty="0"/>
              <a:t>  </a:t>
            </a:r>
            <a:r>
              <a:rPr lang="en-US" sz="2000" dirty="0"/>
              <a:t> :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 </a:t>
            </a:r>
            <a:r>
              <a:rPr lang="en-US" dirty="0"/>
              <a:t>≠</a:t>
            </a:r>
            <a:r>
              <a:rPr lang="en-US" sz="2000" dirty="0"/>
              <a:t>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30000" dirty="0"/>
          </a:p>
          <a:p>
            <a:pPr lvl="2"/>
            <a:r>
              <a:rPr lang="en-US" sz="1600" dirty="0"/>
              <a:t>Small blue </a:t>
            </a:r>
            <a:r>
              <a:rPr lang="en-US" sz="1600" dirty="0" err="1"/>
              <a:t>r</a:t>
            </a:r>
            <a:r>
              <a:rPr lang="en-US" sz="1600" baseline="-25000" dirty="0" err="1"/>
              <a:t>free</a:t>
            </a:r>
            <a:r>
              <a:rPr lang="en-US" sz="1600" dirty="0"/>
              <a:t> minimum sample separation</a:t>
            </a:r>
          </a:p>
          <a:p>
            <a:pPr lvl="2"/>
            <a:r>
              <a:rPr lang="en-US" sz="1600" dirty="0"/>
              <a:t>Large green </a:t>
            </a:r>
            <a:r>
              <a:rPr lang="en-US" sz="1600" dirty="0" err="1"/>
              <a:t>r</a:t>
            </a:r>
            <a:r>
              <a:rPr lang="en-US" sz="1600" baseline="-25000" dirty="0" err="1"/>
              <a:t>conflict</a:t>
            </a:r>
            <a:r>
              <a:rPr lang="en-US" sz="1600" dirty="0"/>
              <a:t> maximum domain-to-sample</a:t>
            </a:r>
          </a:p>
          <a:p>
            <a:pPr lvl="3"/>
            <a:r>
              <a:rPr lang="en-US" sz="1600" dirty="0"/>
              <a:t>Unique coverage: accept candidate only if </a:t>
            </a:r>
            <a:br>
              <a:rPr lang="en-US" sz="1600" dirty="0"/>
            </a:br>
            <a:r>
              <a:rPr lang="en-US" sz="1600" dirty="0"/>
              <a:t>its green disk covers uniquely</a:t>
            </a: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68E2FEB-ED78-E84A-B5FC-B5B40934DF89}"/>
              </a:ext>
            </a:extLst>
          </p:cNvPr>
          <p:cNvCxnSpPr>
            <a:cxnSpLocks/>
          </p:cNvCxnSpPr>
          <p:nvPr/>
        </p:nvCxnSpPr>
        <p:spPr>
          <a:xfrm rot="3222471" flipV="1">
            <a:off x="7499322" y="2702185"/>
            <a:ext cx="391834" cy="2216724"/>
          </a:xfrm>
          <a:prstGeom prst="line">
            <a:avLst/>
          </a:prstGeom>
          <a:ln w="2540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A8296016-9CCD-B445-8117-3F1E9F420351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0C596D-4881-A147-B0D7-791B0B47C099}"/>
              </a:ext>
            </a:extLst>
          </p:cNvPr>
          <p:cNvGrpSpPr/>
          <p:nvPr/>
        </p:nvGrpSpPr>
        <p:grpSpPr>
          <a:xfrm>
            <a:off x="317744" y="2662803"/>
            <a:ext cx="3657600" cy="3901173"/>
            <a:chOff x="317744" y="2662803"/>
            <a:chExt cx="3657600" cy="3901173"/>
          </a:xfrm>
        </p:grpSpPr>
        <p:sp>
          <p:nvSpPr>
            <p:cNvPr id="108" name="Flowchart: Connector 9">
              <a:extLst>
                <a:ext uri="{FF2B5EF4-FFF2-40B4-BE49-F238E27FC236}">
                  <a16:creationId xmlns:a16="http://schemas.microsoft.com/office/drawing/2014/main" id="{562D69EA-F728-B24B-8184-90A14EF01B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1563" y="31331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18" name="Flowchart: Connector 9">
              <a:extLst>
                <a:ext uri="{FF2B5EF4-FFF2-40B4-BE49-F238E27FC236}">
                  <a16:creationId xmlns:a16="http://schemas.microsoft.com/office/drawing/2014/main" id="{0E787B12-FE4C-9544-BFD1-E78A70D16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5963" y="355856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21" name="Flowchart: Connector 9">
              <a:extLst>
                <a:ext uri="{FF2B5EF4-FFF2-40B4-BE49-F238E27FC236}">
                  <a16:creationId xmlns:a16="http://schemas.microsoft.com/office/drawing/2014/main" id="{B83CCA7C-396F-944E-BA93-3FEB3D4732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0863" y="29045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22" name="Flowchart: Connector 9">
              <a:extLst>
                <a:ext uri="{FF2B5EF4-FFF2-40B4-BE49-F238E27FC236}">
                  <a16:creationId xmlns:a16="http://schemas.microsoft.com/office/drawing/2014/main" id="{B344E077-EA17-1D4E-AACB-5BE6567AB2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541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25" name="Flowchart: Connector 9">
              <a:extLst>
                <a:ext uri="{FF2B5EF4-FFF2-40B4-BE49-F238E27FC236}">
                  <a16:creationId xmlns:a16="http://schemas.microsoft.com/office/drawing/2014/main" id="{F6569D68-E619-714B-8571-16E9C28992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6459" y="326869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26" name="Flowchart: Connector 9">
              <a:extLst>
                <a:ext uri="{FF2B5EF4-FFF2-40B4-BE49-F238E27FC236}">
                  <a16:creationId xmlns:a16="http://schemas.microsoft.com/office/drawing/2014/main" id="{5AF28927-AE39-2A4A-B7F2-D1C54CBC25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2236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067127E7-0DF5-A449-82E5-80C0ED4EB397}"/>
                </a:ext>
              </a:extLst>
            </p:cNvPr>
            <p:cNvSpPr/>
            <p:nvPr/>
          </p:nvSpPr>
          <p:spPr bwMode="auto">
            <a:xfrm>
              <a:off x="317744" y="2729752"/>
              <a:ext cx="3657600" cy="36576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Times" pitchFamily="18" charset="0"/>
              </a:endParaRPr>
            </a:p>
          </p:txBody>
        </p:sp>
        <p:sp>
          <p:nvSpPr>
            <p:cNvPr id="133" name="Flowchart: Connector 9">
              <a:extLst>
                <a:ext uri="{FF2B5EF4-FFF2-40B4-BE49-F238E27FC236}">
                  <a16:creationId xmlns:a16="http://schemas.microsoft.com/office/drawing/2014/main" id="{D8C82050-E8E2-8641-800B-05EC89B9CF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4004" y="5086450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34" name="Flowchart: Connector 9">
              <a:extLst>
                <a:ext uri="{FF2B5EF4-FFF2-40B4-BE49-F238E27FC236}">
                  <a16:creationId xmlns:a16="http://schemas.microsoft.com/office/drawing/2014/main" id="{942422E3-8512-F740-9489-AD89838320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447" y="561277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0" name="Flowchart: Connector 9">
              <a:extLst>
                <a:ext uri="{FF2B5EF4-FFF2-40B4-BE49-F238E27FC236}">
                  <a16:creationId xmlns:a16="http://schemas.microsoft.com/office/drawing/2014/main" id="{572F7512-4218-FD48-8700-A6DF127569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15145" y="574101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1" name="Flowchart: Connector 9">
              <a:extLst>
                <a:ext uri="{FF2B5EF4-FFF2-40B4-BE49-F238E27FC236}">
                  <a16:creationId xmlns:a16="http://schemas.microsoft.com/office/drawing/2014/main" id="{79CC3AF8-CC56-1440-8A72-AFB63111C0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1894" y="490360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2" name="Flowchart: Connector 9">
              <a:extLst>
                <a:ext uri="{FF2B5EF4-FFF2-40B4-BE49-F238E27FC236}">
                  <a16:creationId xmlns:a16="http://schemas.microsoft.com/office/drawing/2014/main" id="{B7BEF2DC-5674-5C48-AE90-F37E054F40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39213" y="5277532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3" name="Flowchart: Connector 9">
              <a:extLst>
                <a:ext uri="{FF2B5EF4-FFF2-40B4-BE49-F238E27FC236}">
                  <a16:creationId xmlns:a16="http://schemas.microsoft.com/office/drawing/2014/main" id="{20E50909-F360-AA47-A2A2-306263D532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641" y="415163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51" name="Flowchart: Connector 9">
              <a:extLst>
                <a:ext uri="{FF2B5EF4-FFF2-40B4-BE49-F238E27FC236}">
                  <a16:creationId xmlns:a16="http://schemas.microsoft.com/office/drawing/2014/main" id="{CA814EFA-BB8A-324D-9ECA-FD617EE51E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6068" y="5170261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52" name="Flowchart: Connector 9">
              <a:extLst>
                <a:ext uri="{FF2B5EF4-FFF2-40B4-BE49-F238E27FC236}">
                  <a16:creationId xmlns:a16="http://schemas.microsoft.com/office/drawing/2014/main" id="{B70DD4C8-7A9D-AE48-931F-95D4B98769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493" y="496395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53" name="Flowchart: Connector 9">
              <a:extLst>
                <a:ext uri="{FF2B5EF4-FFF2-40B4-BE49-F238E27FC236}">
                  <a16:creationId xmlns:a16="http://schemas.microsoft.com/office/drawing/2014/main" id="{52C3F759-F2ED-9844-9CA5-47D5E2A016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4810" y="266280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54" name="Flowchart: Connector 9">
              <a:extLst>
                <a:ext uri="{FF2B5EF4-FFF2-40B4-BE49-F238E27FC236}">
                  <a16:creationId xmlns:a16="http://schemas.microsoft.com/office/drawing/2014/main" id="{611FFF15-B624-744C-9BC7-FEADEAD1E276}"/>
                </a:ext>
              </a:extLst>
            </p:cNvPr>
            <p:cNvSpPr/>
            <p:nvPr/>
          </p:nvSpPr>
          <p:spPr>
            <a:xfrm>
              <a:off x="1179363" y="33172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99F74-AECF-3B4D-945E-2A8C3448BB68}"/>
                </a:ext>
              </a:extLst>
            </p:cNvPr>
            <p:cNvSpPr/>
            <p:nvPr/>
          </p:nvSpPr>
          <p:spPr>
            <a:xfrm>
              <a:off x="1405677" y="35435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lowchart: Connector 9">
              <a:extLst>
                <a:ext uri="{FF2B5EF4-FFF2-40B4-BE49-F238E27FC236}">
                  <a16:creationId xmlns:a16="http://schemas.microsoft.com/office/drawing/2014/main" id="{9B363EB1-9A8C-D744-818F-B2EF4E941F33}"/>
                </a:ext>
              </a:extLst>
            </p:cNvPr>
            <p:cNvSpPr/>
            <p:nvPr/>
          </p:nvSpPr>
          <p:spPr>
            <a:xfrm>
              <a:off x="2093763" y="374271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155013D8-6D4C-A241-B3A5-2AD61F963E22}"/>
                </a:ext>
              </a:extLst>
            </p:cNvPr>
            <p:cNvSpPr/>
            <p:nvPr/>
          </p:nvSpPr>
          <p:spPr>
            <a:xfrm>
              <a:off x="2320077" y="396902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lowchart: Connector 9">
              <a:extLst>
                <a:ext uri="{FF2B5EF4-FFF2-40B4-BE49-F238E27FC236}">
                  <a16:creationId xmlns:a16="http://schemas.microsoft.com/office/drawing/2014/main" id="{F268EF67-5CA4-8443-A1FF-F741A45AF14D}"/>
                </a:ext>
              </a:extLst>
            </p:cNvPr>
            <p:cNvSpPr/>
            <p:nvPr/>
          </p:nvSpPr>
          <p:spPr>
            <a:xfrm>
              <a:off x="1928663" y="30886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B649ABB-0981-DC4E-8778-295280C4ED43}"/>
                </a:ext>
              </a:extLst>
            </p:cNvPr>
            <p:cNvSpPr/>
            <p:nvPr/>
          </p:nvSpPr>
          <p:spPr>
            <a:xfrm>
              <a:off x="2154977" y="33149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lowchart: Connector 9">
              <a:extLst>
                <a:ext uri="{FF2B5EF4-FFF2-40B4-BE49-F238E27FC236}">
                  <a16:creationId xmlns:a16="http://schemas.microsoft.com/office/drawing/2014/main" id="{1D53EFFE-5A87-F94B-9EA0-622E7F8C0E2D}"/>
                </a:ext>
              </a:extLst>
            </p:cNvPr>
            <p:cNvSpPr/>
            <p:nvPr/>
          </p:nvSpPr>
          <p:spPr>
            <a:xfrm>
              <a:off x="150321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0824A044-4442-AA45-9882-61F3DFA19BF0}"/>
                </a:ext>
              </a:extLst>
            </p:cNvPr>
            <p:cNvSpPr/>
            <p:nvPr/>
          </p:nvSpPr>
          <p:spPr>
            <a:xfrm>
              <a:off x="172952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lowchart: Connector 9">
              <a:extLst>
                <a:ext uri="{FF2B5EF4-FFF2-40B4-BE49-F238E27FC236}">
                  <a16:creationId xmlns:a16="http://schemas.microsoft.com/office/drawing/2014/main" id="{DB057D73-6495-5A4A-B6E8-BC5306AB8FF1}"/>
                </a:ext>
              </a:extLst>
            </p:cNvPr>
            <p:cNvSpPr/>
            <p:nvPr/>
          </p:nvSpPr>
          <p:spPr>
            <a:xfrm>
              <a:off x="2324259" y="345284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6B78F969-2D25-A74B-B973-28AB78052AC7}"/>
                </a:ext>
              </a:extLst>
            </p:cNvPr>
            <p:cNvSpPr/>
            <p:nvPr/>
          </p:nvSpPr>
          <p:spPr>
            <a:xfrm>
              <a:off x="2550573" y="367915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lowchart: Connector 9">
              <a:extLst>
                <a:ext uri="{FF2B5EF4-FFF2-40B4-BE49-F238E27FC236}">
                  <a16:creationId xmlns:a16="http://schemas.microsoft.com/office/drawing/2014/main" id="{7D03C473-96EB-FF4C-AA56-E0941B76A124}"/>
                </a:ext>
              </a:extLst>
            </p:cNvPr>
            <p:cNvSpPr/>
            <p:nvPr/>
          </p:nvSpPr>
          <p:spPr>
            <a:xfrm>
              <a:off x="785293" y="514810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8A4E426C-525C-7B47-AB20-31E99AC75139}"/>
                </a:ext>
              </a:extLst>
            </p:cNvPr>
            <p:cNvSpPr/>
            <p:nvPr/>
          </p:nvSpPr>
          <p:spPr>
            <a:xfrm>
              <a:off x="1011607" y="537442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lowchart: Connector 9">
              <a:extLst>
                <a:ext uri="{FF2B5EF4-FFF2-40B4-BE49-F238E27FC236}">
                  <a16:creationId xmlns:a16="http://schemas.microsoft.com/office/drawing/2014/main" id="{31DD74FF-5206-5F4C-9870-BB0A5BE4CA78}"/>
                </a:ext>
              </a:extLst>
            </p:cNvPr>
            <p:cNvSpPr/>
            <p:nvPr/>
          </p:nvSpPr>
          <p:spPr>
            <a:xfrm>
              <a:off x="1382610" y="284695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D928A61F-48DE-454D-9666-0AB5E1E2B901}"/>
                </a:ext>
              </a:extLst>
            </p:cNvPr>
            <p:cNvSpPr/>
            <p:nvPr/>
          </p:nvSpPr>
          <p:spPr>
            <a:xfrm>
              <a:off x="1608924" y="307326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Connector 9">
              <a:extLst>
                <a:ext uri="{FF2B5EF4-FFF2-40B4-BE49-F238E27FC236}">
                  <a16:creationId xmlns:a16="http://schemas.microsoft.com/office/drawing/2014/main" id="{7E464755-88B7-DB49-A994-DED8F85BC1E1}"/>
                </a:ext>
              </a:extLst>
            </p:cNvPr>
            <p:cNvSpPr/>
            <p:nvPr/>
          </p:nvSpPr>
          <p:spPr>
            <a:xfrm>
              <a:off x="2717013" y="5461682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5E752715-2B76-3C4E-8CEC-D4D39F17B75E}"/>
                </a:ext>
              </a:extLst>
            </p:cNvPr>
            <p:cNvSpPr/>
            <p:nvPr/>
          </p:nvSpPr>
          <p:spPr>
            <a:xfrm>
              <a:off x="2943327" y="5687996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lowchart: Connector 9">
              <a:extLst>
                <a:ext uri="{FF2B5EF4-FFF2-40B4-BE49-F238E27FC236}">
                  <a16:creationId xmlns:a16="http://schemas.microsoft.com/office/drawing/2014/main" id="{4187AC3F-A1DE-0B4C-ACAA-2F4A5158DCE8}"/>
                </a:ext>
              </a:extLst>
            </p:cNvPr>
            <p:cNvSpPr/>
            <p:nvPr/>
          </p:nvSpPr>
          <p:spPr>
            <a:xfrm>
              <a:off x="585441" y="433578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78A111CE-8E22-B14B-8EFE-E5EC0388A854}"/>
                </a:ext>
              </a:extLst>
            </p:cNvPr>
            <p:cNvSpPr/>
            <p:nvPr/>
          </p:nvSpPr>
          <p:spPr>
            <a:xfrm>
              <a:off x="811755" y="456209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lowchart: Connector 9">
              <a:extLst>
                <a:ext uri="{FF2B5EF4-FFF2-40B4-BE49-F238E27FC236}">
                  <a16:creationId xmlns:a16="http://schemas.microsoft.com/office/drawing/2014/main" id="{FF5D90F3-2D11-834D-8CC0-4E725CBA8DCB}"/>
                </a:ext>
              </a:extLst>
            </p:cNvPr>
            <p:cNvSpPr/>
            <p:nvPr/>
          </p:nvSpPr>
          <p:spPr>
            <a:xfrm>
              <a:off x="533868" y="5354411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BC82E887-4395-A543-AA12-83727697C356}"/>
                </a:ext>
              </a:extLst>
            </p:cNvPr>
            <p:cNvSpPr/>
            <p:nvPr/>
          </p:nvSpPr>
          <p:spPr>
            <a:xfrm>
              <a:off x="760182" y="5580725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lowchart: Connector 9">
              <a:extLst>
                <a:ext uri="{FF2B5EF4-FFF2-40B4-BE49-F238E27FC236}">
                  <a16:creationId xmlns:a16="http://schemas.microsoft.com/office/drawing/2014/main" id="{5E58DCF4-636E-D348-844B-EA231AD348FA}"/>
                </a:ext>
              </a:extLst>
            </p:cNvPr>
            <p:cNvSpPr/>
            <p:nvPr/>
          </p:nvSpPr>
          <p:spPr>
            <a:xfrm>
              <a:off x="1592945" y="592516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75" name="Flowchart: Connector 9">
              <a:extLst>
                <a:ext uri="{FF2B5EF4-FFF2-40B4-BE49-F238E27FC236}">
                  <a16:creationId xmlns:a16="http://schemas.microsoft.com/office/drawing/2014/main" id="{1E3B74E9-0FAE-7F4D-B329-6C95FC3AE1F5}"/>
                </a:ext>
              </a:extLst>
            </p:cNvPr>
            <p:cNvSpPr/>
            <p:nvPr/>
          </p:nvSpPr>
          <p:spPr>
            <a:xfrm>
              <a:off x="2149694" y="508775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9E172C18-644A-0949-9C6C-B0051715325B}"/>
                </a:ext>
              </a:extLst>
            </p:cNvPr>
            <p:cNvSpPr/>
            <p:nvPr/>
          </p:nvSpPr>
          <p:spPr>
            <a:xfrm>
              <a:off x="2376008" y="531407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lowchart: Connector 9">
              <a:extLst>
                <a:ext uri="{FF2B5EF4-FFF2-40B4-BE49-F238E27FC236}">
                  <a16:creationId xmlns:a16="http://schemas.microsoft.com/office/drawing/2014/main" id="{EFDC5EF6-AF5B-AA48-9BAE-AABA25F7C1BB}"/>
                </a:ext>
              </a:extLst>
            </p:cNvPr>
            <p:cNvSpPr/>
            <p:nvPr/>
          </p:nvSpPr>
          <p:spPr>
            <a:xfrm>
              <a:off x="2143247" y="579692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68E15A90-3B08-7B4B-8FC2-80EBF11DA229}"/>
                </a:ext>
              </a:extLst>
            </p:cNvPr>
            <p:cNvSpPr/>
            <p:nvPr/>
          </p:nvSpPr>
          <p:spPr>
            <a:xfrm>
              <a:off x="2369561" y="602324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lowchart: Connector 9">
              <a:extLst>
                <a:ext uri="{FF2B5EF4-FFF2-40B4-BE49-F238E27FC236}">
                  <a16:creationId xmlns:a16="http://schemas.microsoft.com/office/drawing/2014/main" id="{830A44A8-1903-6640-97B0-AC0854BC89A6}"/>
                </a:ext>
              </a:extLst>
            </p:cNvPr>
            <p:cNvSpPr/>
            <p:nvPr/>
          </p:nvSpPr>
          <p:spPr>
            <a:xfrm>
              <a:off x="1571804" y="5270600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D97BAC95-6676-534A-9070-651D1888A461}"/>
                </a:ext>
              </a:extLst>
            </p:cNvPr>
            <p:cNvSpPr/>
            <p:nvPr/>
          </p:nvSpPr>
          <p:spPr>
            <a:xfrm>
              <a:off x="1798118" y="5496914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lowchart: Connector 9">
              <a:extLst>
                <a:ext uri="{FF2B5EF4-FFF2-40B4-BE49-F238E27FC236}">
                  <a16:creationId xmlns:a16="http://schemas.microsoft.com/office/drawing/2014/main" id="{A9CAE86E-7D5B-4141-9F54-620C4F0E8D8F}"/>
                </a:ext>
              </a:extLst>
            </p:cNvPr>
            <p:cNvSpPr/>
            <p:nvPr/>
          </p:nvSpPr>
          <p:spPr>
            <a:xfrm>
              <a:off x="250016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E80A8647-1996-9A45-BB75-44040247B9E2}"/>
                </a:ext>
              </a:extLst>
            </p:cNvPr>
            <p:cNvSpPr/>
            <p:nvPr/>
          </p:nvSpPr>
          <p:spPr>
            <a:xfrm>
              <a:off x="272647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BDC7883F-3BEF-FF43-9F86-B4EF6315D3B7}"/>
                </a:ext>
              </a:extLst>
            </p:cNvPr>
            <p:cNvSpPr/>
            <p:nvPr/>
          </p:nvSpPr>
          <p:spPr>
            <a:xfrm>
              <a:off x="1819259" y="615148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D04DB1EC-7DA0-D640-8DBA-4B79FF28CED4}"/>
                </a:ext>
              </a:extLst>
            </p:cNvPr>
            <p:cNvGrpSpPr/>
            <p:nvPr/>
          </p:nvGrpSpPr>
          <p:grpSpPr>
            <a:xfrm>
              <a:off x="1407312" y="3003026"/>
              <a:ext cx="822960" cy="822960"/>
              <a:chOff x="7780434" y="277986"/>
              <a:chExt cx="822960" cy="822960"/>
            </a:xfrm>
          </p:grpSpPr>
          <p:sp>
            <p:nvSpPr>
              <p:cNvPr id="185" name="Flowchart: Connector 9">
                <a:extLst>
                  <a:ext uri="{FF2B5EF4-FFF2-40B4-BE49-F238E27FC236}">
                    <a16:creationId xmlns:a16="http://schemas.microsoft.com/office/drawing/2014/main" id="{63FC48EB-6D8B-5D41-9D57-BFA8E274A9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80434" y="277986"/>
                <a:ext cx="822960" cy="822960"/>
              </a:xfrm>
              <a:prstGeom prst="flowChartConnector">
                <a:avLst/>
              </a:prstGeom>
              <a:solidFill>
                <a:schemeClr val="accent1">
                  <a:alpha val="50000"/>
                </a:schemeClr>
              </a:solidFill>
              <a:ln w="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Flowchart: Connector 9">
                <a:extLst>
                  <a:ext uri="{FF2B5EF4-FFF2-40B4-BE49-F238E27FC236}">
                    <a16:creationId xmlns:a16="http://schemas.microsoft.com/office/drawing/2014/main" id="{EEE6E6FF-6EC0-6E40-8D32-1E98ACE7DB69}"/>
                  </a:ext>
                </a:extLst>
              </p:cNvPr>
              <p:cNvSpPr/>
              <p:nvPr/>
            </p:nvSpPr>
            <p:spPr>
              <a:xfrm>
                <a:off x="7958234" y="462136"/>
                <a:ext cx="457200" cy="457200"/>
              </a:xfrm>
              <a:prstGeom prst="flowChartConnector">
                <a:avLst/>
              </a:prstGeom>
              <a:solidFill>
                <a:srgbClr val="C0C9FE"/>
              </a:solidFill>
              <a:ln w="0">
                <a:solidFill>
                  <a:srgbClr val="17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FF891F97-2532-4E4A-8C94-225C5743DF77}"/>
                  </a:ext>
                </a:extLst>
              </p:cNvPr>
              <p:cNvSpPr/>
              <p:nvPr/>
            </p:nvSpPr>
            <p:spPr>
              <a:xfrm>
                <a:off x="8184548" y="688450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2620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">
        <p:fade/>
      </p:transition>
    </mc:Choice>
    <mc:Fallback xmlns="">
      <p:transition spd="med" advTm="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4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F4C72C-A3C4-5846-BBE1-F3A112518893}"/>
              </a:ext>
            </a:extLst>
          </p:cNvPr>
          <p:cNvGrpSpPr/>
          <p:nvPr/>
        </p:nvGrpSpPr>
        <p:grpSpPr>
          <a:xfrm>
            <a:off x="7604170" y="3885965"/>
            <a:ext cx="2194560" cy="2194560"/>
            <a:chOff x="5565889" y="3212976"/>
            <a:chExt cx="2194560" cy="2194560"/>
          </a:xfrm>
        </p:grpSpPr>
        <p:sp>
          <p:nvSpPr>
            <p:cNvPr id="111" name="Flowchart: Connector 12">
              <a:extLst>
                <a:ext uri="{FF2B5EF4-FFF2-40B4-BE49-F238E27FC236}">
                  <a16:creationId xmlns:a16="http://schemas.microsoft.com/office/drawing/2014/main" id="{C6CED775-C8D5-EE4A-8C78-E9B39E165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2246D37-86C7-F241-B318-4CBCEBA4E3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3" name="Flowchart: Connector 3">
              <a:extLst>
                <a:ext uri="{FF2B5EF4-FFF2-40B4-BE49-F238E27FC236}">
                  <a16:creationId xmlns:a16="http://schemas.microsoft.com/office/drawing/2014/main" id="{5E0021FB-A7C1-8B40-B81B-DBB51D14CE14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ABD8F1F-3527-A04D-8C64-27E8E0B3EF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DB01F0C-7A8A-7048-A349-BCCF24CA5791}"/>
              </a:ext>
            </a:extLst>
          </p:cNvPr>
          <p:cNvGrpSpPr/>
          <p:nvPr/>
        </p:nvGrpSpPr>
        <p:grpSpPr>
          <a:xfrm>
            <a:off x="4997697" y="3789869"/>
            <a:ext cx="2194560" cy="2194560"/>
            <a:chOff x="5565889" y="3212976"/>
            <a:chExt cx="2194560" cy="2194560"/>
          </a:xfrm>
        </p:grpSpPr>
        <p:sp>
          <p:nvSpPr>
            <p:cNvPr id="120" name="Flowchart: Connector 12">
              <a:extLst>
                <a:ext uri="{FF2B5EF4-FFF2-40B4-BE49-F238E27FC236}">
                  <a16:creationId xmlns:a16="http://schemas.microsoft.com/office/drawing/2014/main" id="{7E3A15F4-A571-4440-847A-01DC028497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C0CD4A4-3C12-B440-A0FA-760800EEC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22" name="Flowchart: Connector 3">
              <a:extLst>
                <a:ext uri="{FF2B5EF4-FFF2-40B4-BE49-F238E27FC236}">
                  <a16:creationId xmlns:a16="http://schemas.microsoft.com/office/drawing/2014/main" id="{19A87987-F5D2-724B-8F75-6E0E0BAD28F3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2595C83-9C12-D74C-8D1B-C88192E56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208022E-4064-454F-9B3A-6D4D9D619221}"/>
              </a:ext>
            </a:extLst>
          </p:cNvPr>
          <p:cNvGrpSpPr/>
          <p:nvPr/>
        </p:nvGrpSpPr>
        <p:grpSpPr>
          <a:xfrm>
            <a:off x="5388967" y="1957873"/>
            <a:ext cx="2194560" cy="2194560"/>
            <a:chOff x="5565889" y="3212976"/>
            <a:chExt cx="2194560" cy="2194560"/>
          </a:xfrm>
        </p:grpSpPr>
        <p:sp>
          <p:nvSpPr>
            <p:cNvPr id="136" name="Flowchart: Connector 12">
              <a:extLst>
                <a:ext uri="{FF2B5EF4-FFF2-40B4-BE49-F238E27FC236}">
                  <a16:creationId xmlns:a16="http://schemas.microsoft.com/office/drawing/2014/main" id="{0FBD5391-12B9-6B44-9E01-0EB8090B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57CBE935-C1A1-C74E-80F3-5561FDC6D1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38" name="Flowchart: Connector 3">
              <a:extLst>
                <a:ext uri="{FF2B5EF4-FFF2-40B4-BE49-F238E27FC236}">
                  <a16:creationId xmlns:a16="http://schemas.microsoft.com/office/drawing/2014/main" id="{A55CC140-C916-404A-B6D5-0CA483B8B8FC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8EF0BE5-207D-8245-B4D7-653884E567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3808F92-392A-D04F-A88A-EAE23E9F3772}"/>
              </a:ext>
            </a:extLst>
          </p:cNvPr>
          <p:cNvGrpSpPr/>
          <p:nvPr/>
        </p:nvGrpSpPr>
        <p:grpSpPr>
          <a:xfrm>
            <a:off x="6356475" y="2057404"/>
            <a:ext cx="2194560" cy="2194560"/>
            <a:chOff x="5565889" y="3212976"/>
            <a:chExt cx="2194560" cy="2194560"/>
          </a:xfrm>
        </p:grpSpPr>
        <p:sp>
          <p:nvSpPr>
            <p:cNvPr id="92" name="Flowchart: Connector 12">
              <a:extLst>
                <a:ext uri="{FF2B5EF4-FFF2-40B4-BE49-F238E27FC236}">
                  <a16:creationId xmlns:a16="http://schemas.microsoft.com/office/drawing/2014/main" id="{20204B1E-4798-E646-9C85-4876330349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724541F-F3D5-5E43-8CB8-99EF89860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Flowchart: Connector 3">
              <a:extLst>
                <a:ext uri="{FF2B5EF4-FFF2-40B4-BE49-F238E27FC236}">
                  <a16:creationId xmlns:a16="http://schemas.microsoft.com/office/drawing/2014/main" id="{E6E9EEBC-FEB0-E24E-81A6-420553BD6DC2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8AC5F0D-62BC-C346-9A04-DA21C4EC0D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AAC7E-E7B3-7F47-BDA8-3C6553163B41}"/>
              </a:ext>
            </a:extLst>
          </p:cNvPr>
          <p:cNvSpPr txBox="1"/>
          <p:nvPr/>
        </p:nvSpPr>
        <p:spPr>
          <a:xfrm>
            <a:off x="-26714" y="6563976"/>
            <a:ext cx="4002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† Variable Radii Poisson-Disk Sampling, CCCG 2012.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A6E85AA-B46D-0D48-AFEB-289332C96CF0}"/>
              </a:ext>
            </a:extLst>
          </p:cNvPr>
          <p:cNvGrpSpPr/>
          <p:nvPr/>
        </p:nvGrpSpPr>
        <p:grpSpPr>
          <a:xfrm>
            <a:off x="4377169" y="2026977"/>
            <a:ext cx="4572000" cy="4572000"/>
            <a:chOff x="4377169" y="2026977"/>
            <a:chExt cx="4572000" cy="4572000"/>
          </a:xfrm>
        </p:grpSpPr>
        <p:sp>
          <p:nvSpPr>
            <p:cNvPr id="114" name="Flowchart: Connector 12">
              <a:extLst>
                <a:ext uri="{FF2B5EF4-FFF2-40B4-BE49-F238E27FC236}">
                  <a16:creationId xmlns:a16="http://schemas.microsoft.com/office/drawing/2014/main" id="{3B7560F1-2F76-834A-8BDE-2EBE15EF9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169" y="2026977"/>
              <a:ext cx="4572000" cy="4572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Flowchart: Connector 12">
              <a:extLst>
                <a:ext uri="{FF2B5EF4-FFF2-40B4-BE49-F238E27FC236}">
                  <a16:creationId xmlns:a16="http://schemas.microsoft.com/office/drawing/2014/main" id="{FAD76549-BFCF-C64E-995C-A09153F27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760091A-1EF7-894B-9D29-F02010775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CAA8356C-75F1-4444-A47E-9272CF04232B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0606E6A-389A-834E-A23C-29EBD14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pic>
        <p:nvPicPr>
          <p:cNvPr id="128" name="Picture 127">
            <a:extLst>
              <a:ext uri="{FF2B5EF4-FFF2-40B4-BE49-F238E27FC236}">
                <a16:creationId xmlns:a16="http://schemas.microsoft.com/office/drawing/2014/main" id="{1648CEE3-33E3-2E42-A0D8-39520E076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CC0B0E32-D58F-544A-8A9C-2FFDE6D578F2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030B956E-7985-EA4A-9CAA-B5AFA7350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79EA16F5-F24A-3D40-BC92-13274F1CA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132" name="Oval 131">
            <a:extLst>
              <a:ext uri="{FF2B5EF4-FFF2-40B4-BE49-F238E27FC236}">
                <a16:creationId xmlns:a16="http://schemas.microsoft.com/office/drawing/2014/main" id="{E3D5F39E-11C0-A542-8CE9-718CC834BF1C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4555ED3C-9FAC-3F4C-81CB-ACFD178734AF}"/>
              </a:ext>
            </a:extLst>
          </p:cNvPr>
          <p:cNvSpPr/>
          <p:nvPr/>
        </p:nvSpPr>
        <p:spPr>
          <a:xfrm>
            <a:off x="7398891" y="3105574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49" name="Text Placeholder 3">
            <a:extLst>
              <a:ext uri="{FF2B5EF4-FFF2-40B4-BE49-F238E27FC236}">
                <a16:creationId xmlns:a16="http://schemas.microsoft.com/office/drawing/2014/main" id="{CAB63F4F-AF82-DA4C-A56C-3DE2D2989594}"/>
              </a:ext>
            </a:extLst>
          </p:cNvPr>
          <p:cNvSpPr txBox="1">
            <a:spLocks/>
          </p:cNvSpPr>
          <p:nvPr/>
        </p:nvSpPr>
        <p:spPr>
          <a:xfrm>
            <a:off x="5403689" y="1212337"/>
            <a:ext cx="3796549" cy="8632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/>
              <a:t>Two-spokes mimic </a:t>
            </a:r>
            <a:br>
              <a:rPr lang="en-US" sz="2000" dirty="0"/>
            </a:br>
            <a:r>
              <a:rPr lang="en-US" sz="2000" dirty="0"/>
              <a:t>Two-radii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dirty="0"/>
              <a:t> = 2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-25000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97E3955-6C69-9D4D-9554-E59D5FBF3D69}"/>
              </a:ext>
            </a:extLst>
          </p:cNvPr>
          <p:cNvGrpSpPr/>
          <p:nvPr/>
        </p:nvGrpSpPr>
        <p:grpSpPr>
          <a:xfrm rot="7140034">
            <a:off x="7366250" y="3933414"/>
            <a:ext cx="391834" cy="2223114"/>
            <a:chOff x="6663032" y="2087142"/>
            <a:chExt cx="391834" cy="222311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9907BA0-0BD4-9241-84B6-856591DE1F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4192" y="2087142"/>
              <a:ext cx="200674" cy="1132012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0C67521-2031-CA47-A357-034BDFA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3032" y="2093532"/>
              <a:ext cx="391834" cy="2216724"/>
            </a:xfrm>
            <a:prstGeom prst="line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73B4FE0-D210-4845-AEAB-71EBAB654630}"/>
              </a:ext>
            </a:extLst>
          </p:cNvPr>
          <p:cNvGrpSpPr/>
          <p:nvPr/>
        </p:nvGrpSpPr>
        <p:grpSpPr>
          <a:xfrm rot="15489470">
            <a:off x="7780720" y="4755843"/>
            <a:ext cx="1597999" cy="954035"/>
            <a:chOff x="5856630" y="2122958"/>
            <a:chExt cx="2286000" cy="1364784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05D54A6-078F-6F47-98A7-C72B570A1570}"/>
                </a:ext>
              </a:extLst>
            </p:cNvPr>
            <p:cNvCxnSpPr>
              <a:cxnSpLocks/>
            </p:cNvCxnSpPr>
            <p:nvPr/>
          </p:nvCxnSpPr>
          <p:spPr>
            <a:xfrm>
              <a:off x="6122679" y="2122958"/>
              <a:ext cx="1752936" cy="1364784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49B6961-3F29-BF41-9C5F-092E67DF3F64}"/>
                </a:ext>
              </a:extLst>
            </p:cNvPr>
            <p:cNvCxnSpPr>
              <a:cxnSpLocks/>
            </p:cNvCxnSpPr>
            <p:nvPr/>
          </p:nvCxnSpPr>
          <p:spPr>
            <a:xfrm rot="2280000" flipV="1">
              <a:off x="5856630" y="2808752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arrow" w="lg" len="med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id="{C0BBB1DB-6005-9946-98E6-D81F4968C8E8}"/>
              </a:ext>
            </a:extLst>
          </p:cNvPr>
          <p:cNvSpPr>
            <a:spLocks noChangeAspect="1"/>
          </p:cNvSpPr>
          <p:nvPr/>
        </p:nvSpPr>
        <p:spPr>
          <a:xfrm>
            <a:off x="8295664" y="5642644"/>
            <a:ext cx="109728" cy="10972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AF1E6E9-7932-5D40-9F09-3E740F756694}"/>
              </a:ext>
            </a:extLst>
          </p:cNvPr>
          <p:cNvSpPr/>
          <p:nvPr/>
        </p:nvSpPr>
        <p:spPr>
          <a:xfrm>
            <a:off x="8646118" y="4938230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09" name="Text Placeholder 3">
            <a:extLst>
              <a:ext uri="{FF2B5EF4-FFF2-40B4-BE49-F238E27FC236}">
                <a16:creationId xmlns:a16="http://schemas.microsoft.com/office/drawing/2014/main" id="{89C7B086-0A99-714D-B643-42963EDE7BA4}"/>
              </a:ext>
            </a:extLst>
          </p:cNvPr>
          <p:cNvSpPr txBox="1">
            <a:spLocks/>
          </p:cNvSpPr>
          <p:nvPr/>
        </p:nvSpPr>
        <p:spPr>
          <a:xfrm>
            <a:off x="0" y="878280"/>
            <a:ext cx="5857660" cy="23811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Eliminate the spike – </a:t>
            </a:r>
            <a:r>
              <a:rPr lang="en-US" dirty="0"/>
              <a:t>we solved this in 2012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lvl="1"/>
            <a:r>
              <a:rPr lang="en-US" sz="2000" baseline="30000" dirty="0"/>
              <a:t> † </a:t>
            </a:r>
            <a:r>
              <a:rPr lang="en-US" sz="2000" dirty="0"/>
              <a:t>Two-radii sampling</a:t>
            </a:r>
            <a:r>
              <a:rPr lang="en-US" sz="2000" baseline="30000" dirty="0"/>
              <a:t>  </a:t>
            </a:r>
            <a:r>
              <a:rPr lang="en-US" sz="2000" dirty="0"/>
              <a:t> :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 </a:t>
            </a:r>
            <a:r>
              <a:rPr lang="en-US" dirty="0"/>
              <a:t>≠</a:t>
            </a:r>
            <a:r>
              <a:rPr lang="en-US" sz="2000" dirty="0"/>
              <a:t>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30000" dirty="0"/>
          </a:p>
          <a:p>
            <a:pPr lvl="2"/>
            <a:r>
              <a:rPr lang="en-US" sz="1600" dirty="0"/>
              <a:t>Small blue </a:t>
            </a:r>
            <a:r>
              <a:rPr lang="en-US" sz="1600" dirty="0" err="1"/>
              <a:t>r</a:t>
            </a:r>
            <a:r>
              <a:rPr lang="en-US" sz="1600" baseline="-25000" dirty="0" err="1"/>
              <a:t>free</a:t>
            </a:r>
            <a:r>
              <a:rPr lang="en-US" sz="1600" dirty="0"/>
              <a:t> minimum sample separation</a:t>
            </a:r>
          </a:p>
          <a:p>
            <a:pPr lvl="2"/>
            <a:r>
              <a:rPr lang="en-US" sz="1600" dirty="0"/>
              <a:t>Large green </a:t>
            </a:r>
            <a:r>
              <a:rPr lang="en-US" sz="1600" dirty="0" err="1"/>
              <a:t>r</a:t>
            </a:r>
            <a:r>
              <a:rPr lang="en-US" sz="1600" baseline="-25000" dirty="0" err="1"/>
              <a:t>conflict</a:t>
            </a:r>
            <a:r>
              <a:rPr lang="en-US" sz="1600" dirty="0"/>
              <a:t> maximum domain-to-sample</a:t>
            </a:r>
          </a:p>
          <a:p>
            <a:pPr lvl="3"/>
            <a:r>
              <a:rPr lang="en-US" sz="1600" dirty="0"/>
              <a:t>Unique coverage: accept candidate only if </a:t>
            </a:r>
            <a:br>
              <a:rPr lang="en-US" sz="1600" dirty="0"/>
            </a:br>
            <a:r>
              <a:rPr lang="en-US" sz="1600" dirty="0"/>
              <a:t>its green disk covers uniquely</a:t>
            </a: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68E2FEB-ED78-E84A-B5FC-B5B40934DF89}"/>
              </a:ext>
            </a:extLst>
          </p:cNvPr>
          <p:cNvCxnSpPr>
            <a:cxnSpLocks/>
          </p:cNvCxnSpPr>
          <p:nvPr/>
        </p:nvCxnSpPr>
        <p:spPr>
          <a:xfrm flipH="1" flipV="1">
            <a:off x="5866178" y="2156935"/>
            <a:ext cx="792426" cy="2155061"/>
          </a:xfrm>
          <a:prstGeom prst="line">
            <a:avLst/>
          </a:prstGeom>
          <a:ln w="2540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1FADE5E-3114-2246-9E73-1407AB3E59A7}"/>
              </a:ext>
            </a:extLst>
          </p:cNvPr>
          <p:cNvCxnSpPr>
            <a:cxnSpLocks/>
            <a:endCxn id="114" idx="4"/>
          </p:cNvCxnSpPr>
          <p:nvPr/>
        </p:nvCxnSpPr>
        <p:spPr>
          <a:xfrm>
            <a:off x="6643972" y="4330724"/>
            <a:ext cx="19197" cy="2268253"/>
          </a:xfrm>
          <a:prstGeom prst="line">
            <a:avLst/>
          </a:prstGeom>
          <a:ln w="2540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CE978EED-F4CF-D34E-9D55-FBFFDA61B457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F03340E-6F0D-F74D-8945-4CB253CD90FE}"/>
              </a:ext>
            </a:extLst>
          </p:cNvPr>
          <p:cNvGrpSpPr/>
          <p:nvPr/>
        </p:nvGrpSpPr>
        <p:grpSpPr>
          <a:xfrm>
            <a:off x="317744" y="2662803"/>
            <a:ext cx="3657600" cy="3901173"/>
            <a:chOff x="317744" y="2662803"/>
            <a:chExt cx="3657600" cy="3901173"/>
          </a:xfrm>
        </p:grpSpPr>
        <p:sp>
          <p:nvSpPr>
            <p:cNvPr id="108" name="Flowchart: Connector 9">
              <a:extLst>
                <a:ext uri="{FF2B5EF4-FFF2-40B4-BE49-F238E27FC236}">
                  <a16:creationId xmlns:a16="http://schemas.microsoft.com/office/drawing/2014/main" id="{EE50BC72-0483-964F-843C-DEAA902E89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1563" y="31331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25" name="Flowchart: Connector 9">
              <a:extLst>
                <a:ext uri="{FF2B5EF4-FFF2-40B4-BE49-F238E27FC236}">
                  <a16:creationId xmlns:a16="http://schemas.microsoft.com/office/drawing/2014/main" id="{04D0107E-E964-D742-8858-186CB3923E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5963" y="355856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34" name="Flowchart: Connector 9">
              <a:extLst>
                <a:ext uri="{FF2B5EF4-FFF2-40B4-BE49-F238E27FC236}">
                  <a16:creationId xmlns:a16="http://schemas.microsoft.com/office/drawing/2014/main" id="{021DCAC4-F864-354E-84D2-1508214A7A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0863" y="29045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0" name="Flowchart: Connector 9">
              <a:extLst>
                <a:ext uri="{FF2B5EF4-FFF2-40B4-BE49-F238E27FC236}">
                  <a16:creationId xmlns:a16="http://schemas.microsoft.com/office/drawing/2014/main" id="{3A3A18FF-FF26-014C-BF4A-70A83A31D3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541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1" name="Flowchart: Connector 9">
              <a:extLst>
                <a:ext uri="{FF2B5EF4-FFF2-40B4-BE49-F238E27FC236}">
                  <a16:creationId xmlns:a16="http://schemas.microsoft.com/office/drawing/2014/main" id="{C9DD0070-DA86-A041-8D54-FC43AB69C6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6459" y="326869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2" name="Flowchart: Connector 9">
              <a:extLst>
                <a:ext uri="{FF2B5EF4-FFF2-40B4-BE49-F238E27FC236}">
                  <a16:creationId xmlns:a16="http://schemas.microsoft.com/office/drawing/2014/main" id="{732A9F02-EE53-6F4B-891D-A9E18B9BAF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2236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5027C663-8F92-DD42-B41A-EE797B9E5C1C}"/>
                </a:ext>
              </a:extLst>
            </p:cNvPr>
            <p:cNvSpPr/>
            <p:nvPr/>
          </p:nvSpPr>
          <p:spPr bwMode="auto">
            <a:xfrm>
              <a:off x="317744" y="2729752"/>
              <a:ext cx="3657600" cy="36576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Times" pitchFamily="18" charset="0"/>
              </a:endParaRPr>
            </a:p>
          </p:txBody>
        </p:sp>
        <p:sp>
          <p:nvSpPr>
            <p:cNvPr id="151" name="Flowchart: Connector 9">
              <a:extLst>
                <a:ext uri="{FF2B5EF4-FFF2-40B4-BE49-F238E27FC236}">
                  <a16:creationId xmlns:a16="http://schemas.microsoft.com/office/drawing/2014/main" id="{B834ECE3-CAC3-764F-965B-91FD1DBFAB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4004" y="5086450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52" name="Flowchart: Connector 9">
              <a:extLst>
                <a:ext uri="{FF2B5EF4-FFF2-40B4-BE49-F238E27FC236}">
                  <a16:creationId xmlns:a16="http://schemas.microsoft.com/office/drawing/2014/main" id="{3A9BBC14-D4DA-D14F-AA7C-2F059C9143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447" y="561277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53" name="Flowchart: Connector 9">
              <a:extLst>
                <a:ext uri="{FF2B5EF4-FFF2-40B4-BE49-F238E27FC236}">
                  <a16:creationId xmlns:a16="http://schemas.microsoft.com/office/drawing/2014/main" id="{EF2CD1B2-7885-F944-81F5-6FCFE2D324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15145" y="574101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54" name="Flowchart: Connector 9">
              <a:extLst>
                <a:ext uri="{FF2B5EF4-FFF2-40B4-BE49-F238E27FC236}">
                  <a16:creationId xmlns:a16="http://schemas.microsoft.com/office/drawing/2014/main" id="{7D5F5DE7-C342-0747-B5B8-025D2A2EE5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1894" y="490360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55" name="Flowchart: Connector 9">
              <a:extLst>
                <a:ext uri="{FF2B5EF4-FFF2-40B4-BE49-F238E27FC236}">
                  <a16:creationId xmlns:a16="http://schemas.microsoft.com/office/drawing/2014/main" id="{C5257BDF-3B36-BF43-B0BC-C239EA38D1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39213" y="5277532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56" name="Flowchart: Connector 9">
              <a:extLst>
                <a:ext uri="{FF2B5EF4-FFF2-40B4-BE49-F238E27FC236}">
                  <a16:creationId xmlns:a16="http://schemas.microsoft.com/office/drawing/2014/main" id="{49D3495E-F1ED-6440-AD37-E9FF1062FC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641" y="415163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57" name="Flowchart: Connector 9">
              <a:extLst>
                <a:ext uri="{FF2B5EF4-FFF2-40B4-BE49-F238E27FC236}">
                  <a16:creationId xmlns:a16="http://schemas.microsoft.com/office/drawing/2014/main" id="{ED860D73-7D3D-3B44-A4CE-6F0A13AFF4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6068" y="5170261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58" name="Flowchart: Connector 9">
              <a:extLst>
                <a:ext uri="{FF2B5EF4-FFF2-40B4-BE49-F238E27FC236}">
                  <a16:creationId xmlns:a16="http://schemas.microsoft.com/office/drawing/2014/main" id="{36BFECE5-73DB-AF4C-A32C-58E2ECE650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493" y="496395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59" name="Flowchart: Connector 9">
              <a:extLst>
                <a:ext uri="{FF2B5EF4-FFF2-40B4-BE49-F238E27FC236}">
                  <a16:creationId xmlns:a16="http://schemas.microsoft.com/office/drawing/2014/main" id="{88C10AFF-A899-5E4E-B6F7-44F5513D3E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4810" y="266280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60" name="Flowchart: Connector 9">
              <a:extLst>
                <a:ext uri="{FF2B5EF4-FFF2-40B4-BE49-F238E27FC236}">
                  <a16:creationId xmlns:a16="http://schemas.microsoft.com/office/drawing/2014/main" id="{6A208A01-3D1B-364A-86AC-88474B5FB67E}"/>
                </a:ext>
              </a:extLst>
            </p:cNvPr>
            <p:cNvSpPr/>
            <p:nvPr/>
          </p:nvSpPr>
          <p:spPr>
            <a:xfrm>
              <a:off x="1179363" y="33172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D5CD4C2B-5DE1-464B-8608-846C2F67C822}"/>
                </a:ext>
              </a:extLst>
            </p:cNvPr>
            <p:cNvSpPr/>
            <p:nvPr/>
          </p:nvSpPr>
          <p:spPr>
            <a:xfrm>
              <a:off x="1405677" y="35435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lowchart: Connector 9">
              <a:extLst>
                <a:ext uri="{FF2B5EF4-FFF2-40B4-BE49-F238E27FC236}">
                  <a16:creationId xmlns:a16="http://schemas.microsoft.com/office/drawing/2014/main" id="{A84C544F-268C-F042-B0DC-76527F017442}"/>
                </a:ext>
              </a:extLst>
            </p:cNvPr>
            <p:cNvSpPr/>
            <p:nvPr/>
          </p:nvSpPr>
          <p:spPr>
            <a:xfrm>
              <a:off x="2093763" y="374271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EFB186BD-9F56-A04E-ACD9-EE498200AF9F}"/>
                </a:ext>
              </a:extLst>
            </p:cNvPr>
            <p:cNvSpPr/>
            <p:nvPr/>
          </p:nvSpPr>
          <p:spPr>
            <a:xfrm>
              <a:off x="2320077" y="396902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lowchart: Connector 9">
              <a:extLst>
                <a:ext uri="{FF2B5EF4-FFF2-40B4-BE49-F238E27FC236}">
                  <a16:creationId xmlns:a16="http://schemas.microsoft.com/office/drawing/2014/main" id="{992F6DC5-581D-E049-B573-5B318945CD31}"/>
                </a:ext>
              </a:extLst>
            </p:cNvPr>
            <p:cNvSpPr/>
            <p:nvPr/>
          </p:nvSpPr>
          <p:spPr>
            <a:xfrm>
              <a:off x="1928663" y="30886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CF7A324A-D6AF-F244-B433-D93CC667F445}"/>
                </a:ext>
              </a:extLst>
            </p:cNvPr>
            <p:cNvSpPr/>
            <p:nvPr/>
          </p:nvSpPr>
          <p:spPr>
            <a:xfrm>
              <a:off x="2154977" y="33149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lowchart: Connector 9">
              <a:extLst>
                <a:ext uri="{FF2B5EF4-FFF2-40B4-BE49-F238E27FC236}">
                  <a16:creationId xmlns:a16="http://schemas.microsoft.com/office/drawing/2014/main" id="{D1163E92-5E11-314A-8F55-268C30A189A9}"/>
                </a:ext>
              </a:extLst>
            </p:cNvPr>
            <p:cNvSpPr/>
            <p:nvPr/>
          </p:nvSpPr>
          <p:spPr>
            <a:xfrm>
              <a:off x="150321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1EA701F-9081-8C4C-9804-EF6B9B420975}"/>
                </a:ext>
              </a:extLst>
            </p:cNvPr>
            <p:cNvSpPr/>
            <p:nvPr/>
          </p:nvSpPr>
          <p:spPr>
            <a:xfrm>
              <a:off x="172952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Connector 9">
              <a:extLst>
                <a:ext uri="{FF2B5EF4-FFF2-40B4-BE49-F238E27FC236}">
                  <a16:creationId xmlns:a16="http://schemas.microsoft.com/office/drawing/2014/main" id="{92D4AE56-AA8F-D74A-802F-66F09B4DDA9B}"/>
                </a:ext>
              </a:extLst>
            </p:cNvPr>
            <p:cNvSpPr/>
            <p:nvPr/>
          </p:nvSpPr>
          <p:spPr>
            <a:xfrm>
              <a:off x="2324259" y="345284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F4C39392-4872-394F-BFDE-E8A5F3ECF782}"/>
                </a:ext>
              </a:extLst>
            </p:cNvPr>
            <p:cNvSpPr/>
            <p:nvPr/>
          </p:nvSpPr>
          <p:spPr>
            <a:xfrm>
              <a:off x="2550573" y="367915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lowchart: Connector 9">
              <a:extLst>
                <a:ext uri="{FF2B5EF4-FFF2-40B4-BE49-F238E27FC236}">
                  <a16:creationId xmlns:a16="http://schemas.microsoft.com/office/drawing/2014/main" id="{F177C6BB-461E-604D-B178-95D3E9B6CFBE}"/>
                </a:ext>
              </a:extLst>
            </p:cNvPr>
            <p:cNvSpPr/>
            <p:nvPr/>
          </p:nvSpPr>
          <p:spPr>
            <a:xfrm>
              <a:off x="785293" y="514810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4205987-E3D2-914C-B6F9-A2F9E568CE16}"/>
                </a:ext>
              </a:extLst>
            </p:cNvPr>
            <p:cNvSpPr/>
            <p:nvPr/>
          </p:nvSpPr>
          <p:spPr>
            <a:xfrm>
              <a:off x="1011607" y="537442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lowchart: Connector 9">
              <a:extLst>
                <a:ext uri="{FF2B5EF4-FFF2-40B4-BE49-F238E27FC236}">
                  <a16:creationId xmlns:a16="http://schemas.microsoft.com/office/drawing/2014/main" id="{DED47326-778C-EC44-8557-EC2A2A3C02B5}"/>
                </a:ext>
              </a:extLst>
            </p:cNvPr>
            <p:cNvSpPr/>
            <p:nvPr/>
          </p:nvSpPr>
          <p:spPr>
            <a:xfrm>
              <a:off x="1382610" y="284695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2559D540-CF24-F04C-B82D-DDE2E890235E}"/>
                </a:ext>
              </a:extLst>
            </p:cNvPr>
            <p:cNvSpPr/>
            <p:nvPr/>
          </p:nvSpPr>
          <p:spPr>
            <a:xfrm>
              <a:off x="1608924" y="307326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lowchart: Connector 9">
              <a:extLst>
                <a:ext uri="{FF2B5EF4-FFF2-40B4-BE49-F238E27FC236}">
                  <a16:creationId xmlns:a16="http://schemas.microsoft.com/office/drawing/2014/main" id="{B4373CF0-FC2B-5E4E-A162-8661F3E6E990}"/>
                </a:ext>
              </a:extLst>
            </p:cNvPr>
            <p:cNvSpPr/>
            <p:nvPr/>
          </p:nvSpPr>
          <p:spPr>
            <a:xfrm>
              <a:off x="2717013" y="5461682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BED763BA-9BAC-4C40-AC8D-E9B1C950C503}"/>
                </a:ext>
              </a:extLst>
            </p:cNvPr>
            <p:cNvSpPr/>
            <p:nvPr/>
          </p:nvSpPr>
          <p:spPr>
            <a:xfrm>
              <a:off x="2943327" y="5687996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lowchart: Connector 9">
              <a:extLst>
                <a:ext uri="{FF2B5EF4-FFF2-40B4-BE49-F238E27FC236}">
                  <a16:creationId xmlns:a16="http://schemas.microsoft.com/office/drawing/2014/main" id="{7E65B97F-C9BC-E248-8640-62E8787F542E}"/>
                </a:ext>
              </a:extLst>
            </p:cNvPr>
            <p:cNvSpPr/>
            <p:nvPr/>
          </p:nvSpPr>
          <p:spPr>
            <a:xfrm>
              <a:off x="585441" y="433578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1691397-420D-EC4B-A8C9-D1B6C76F054A}"/>
                </a:ext>
              </a:extLst>
            </p:cNvPr>
            <p:cNvSpPr/>
            <p:nvPr/>
          </p:nvSpPr>
          <p:spPr>
            <a:xfrm>
              <a:off x="811755" y="456209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lowchart: Connector 9">
              <a:extLst>
                <a:ext uri="{FF2B5EF4-FFF2-40B4-BE49-F238E27FC236}">
                  <a16:creationId xmlns:a16="http://schemas.microsoft.com/office/drawing/2014/main" id="{013E41ED-0DFA-A44C-AA26-BD60E36C9E7F}"/>
                </a:ext>
              </a:extLst>
            </p:cNvPr>
            <p:cNvSpPr/>
            <p:nvPr/>
          </p:nvSpPr>
          <p:spPr>
            <a:xfrm>
              <a:off x="533868" y="5354411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ECF64EA-2D52-BC42-A5D2-2D2BA6BCEC94}"/>
                </a:ext>
              </a:extLst>
            </p:cNvPr>
            <p:cNvSpPr/>
            <p:nvPr/>
          </p:nvSpPr>
          <p:spPr>
            <a:xfrm>
              <a:off x="760182" y="5580725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lowchart: Connector 9">
              <a:extLst>
                <a:ext uri="{FF2B5EF4-FFF2-40B4-BE49-F238E27FC236}">
                  <a16:creationId xmlns:a16="http://schemas.microsoft.com/office/drawing/2014/main" id="{F9A67652-793D-5742-B036-4195F5380A4C}"/>
                </a:ext>
              </a:extLst>
            </p:cNvPr>
            <p:cNvSpPr/>
            <p:nvPr/>
          </p:nvSpPr>
          <p:spPr>
            <a:xfrm>
              <a:off x="1592945" y="592516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1" name="Flowchart: Connector 9">
              <a:extLst>
                <a:ext uri="{FF2B5EF4-FFF2-40B4-BE49-F238E27FC236}">
                  <a16:creationId xmlns:a16="http://schemas.microsoft.com/office/drawing/2014/main" id="{7EAC9DAE-2DF4-284B-88A2-1087A24EFF25}"/>
                </a:ext>
              </a:extLst>
            </p:cNvPr>
            <p:cNvSpPr/>
            <p:nvPr/>
          </p:nvSpPr>
          <p:spPr>
            <a:xfrm>
              <a:off x="2149694" y="508775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355741F7-B568-8742-B508-BA1361933655}"/>
                </a:ext>
              </a:extLst>
            </p:cNvPr>
            <p:cNvSpPr/>
            <p:nvPr/>
          </p:nvSpPr>
          <p:spPr>
            <a:xfrm>
              <a:off x="2376008" y="531407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lowchart: Connector 9">
              <a:extLst>
                <a:ext uri="{FF2B5EF4-FFF2-40B4-BE49-F238E27FC236}">
                  <a16:creationId xmlns:a16="http://schemas.microsoft.com/office/drawing/2014/main" id="{B7D230CB-36EF-3046-85AC-9FD8357BEE53}"/>
                </a:ext>
              </a:extLst>
            </p:cNvPr>
            <p:cNvSpPr/>
            <p:nvPr/>
          </p:nvSpPr>
          <p:spPr>
            <a:xfrm>
              <a:off x="2143247" y="579692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FCEFFD46-D032-AF41-9910-AB03832EC532}"/>
                </a:ext>
              </a:extLst>
            </p:cNvPr>
            <p:cNvSpPr/>
            <p:nvPr/>
          </p:nvSpPr>
          <p:spPr>
            <a:xfrm>
              <a:off x="2369561" y="602324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lowchart: Connector 9">
              <a:extLst>
                <a:ext uri="{FF2B5EF4-FFF2-40B4-BE49-F238E27FC236}">
                  <a16:creationId xmlns:a16="http://schemas.microsoft.com/office/drawing/2014/main" id="{8858E771-B026-D945-BEFA-F538DC65F4BB}"/>
                </a:ext>
              </a:extLst>
            </p:cNvPr>
            <p:cNvSpPr/>
            <p:nvPr/>
          </p:nvSpPr>
          <p:spPr>
            <a:xfrm>
              <a:off x="1571804" y="5270600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AB4A0A56-0E4D-B04C-9057-E6847A586E4E}"/>
                </a:ext>
              </a:extLst>
            </p:cNvPr>
            <p:cNvSpPr/>
            <p:nvPr/>
          </p:nvSpPr>
          <p:spPr>
            <a:xfrm>
              <a:off x="1798118" y="5496914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Flowchart: Connector 9">
              <a:extLst>
                <a:ext uri="{FF2B5EF4-FFF2-40B4-BE49-F238E27FC236}">
                  <a16:creationId xmlns:a16="http://schemas.microsoft.com/office/drawing/2014/main" id="{BB933F8A-3999-1E4D-AF1F-EB6B1372211B}"/>
                </a:ext>
              </a:extLst>
            </p:cNvPr>
            <p:cNvSpPr/>
            <p:nvPr/>
          </p:nvSpPr>
          <p:spPr>
            <a:xfrm>
              <a:off x="250016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47212B5C-C6CD-7441-97CC-310B728E333C}"/>
                </a:ext>
              </a:extLst>
            </p:cNvPr>
            <p:cNvSpPr/>
            <p:nvPr/>
          </p:nvSpPr>
          <p:spPr>
            <a:xfrm>
              <a:off x="272647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7C2F8443-8AE3-4A41-9632-514A3C503C6E}"/>
                </a:ext>
              </a:extLst>
            </p:cNvPr>
            <p:cNvSpPr/>
            <p:nvPr/>
          </p:nvSpPr>
          <p:spPr>
            <a:xfrm>
              <a:off x="1819259" y="615148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68BC3758-E4FD-634B-A6C1-F8B79047B397}"/>
                </a:ext>
              </a:extLst>
            </p:cNvPr>
            <p:cNvGrpSpPr/>
            <p:nvPr/>
          </p:nvGrpSpPr>
          <p:grpSpPr>
            <a:xfrm>
              <a:off x="1407312" y="3003026"/>
              <a:ext cx="822960" cy="822960"/>
              <a:chOff x="7780434" y="277986"/>
              <a:chExt cx="822960" cy="822960"/>
            </a:xfrm>
          </p:grpSpPr>
          <p:sp>
            <p:nvSpPr>
              <p:cNvPr id="191" name="Flowchart: Connector 9">
                <a:extLst>
                  <a:ext uri="{FF2B5EF4-FFF2-40B4-BE49-F238E27FC236}">
                    <a16:creationId xmlns:a16="http://schemas.microsoft.com/office/drawing/2014/main" id="{3E9AEDA9-1AAE-3B46-A90F-1E461687702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80434" y="277986"/>
                <a:ext cx="822960" cy="822960"/>
              </a:xfrm>
              <a:prstGeom prst="flowChartConnector">
                <a:avLst/>
              </a:prstGeom>
              <a:solidFill>
                <a:schemeClr val="accent1">
                  <a:alpha val="50000"/>
                </a:schemeClr>
              </a:solidFill>
              <a:ln w="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Flowchart: Connector 9">
                <a:extLst>
                  <a:ext uri="{FF2B5EF4-FFF2-40B4-BE49-F238E27FC236}">
                    <a16:creationId xmlns:a16="http://schemas.microsoft.com/office/drawing/2014/main" id="{65849C59-17C8-8B45-B3E0-B9F555D6A0C0}"/>
                  </a:ext>
                </a:extLst>
              </p:cNvPr>
              <p:cNvSpPr/>
              <p:nvPr/>
            </p:nvSpPr>
            <p:spPr>
              <a:xfrm>
                <a:off x="7958234" y="462136"/>
                <a:ext cx="457200" cy="457200"/>
              </a:xfrm>
              <a:prstGeom prst="flowChartConnector">
                <a:avLst/>
              </a:prstGeom>
              <a:solidFill>
                <a:srgbClr val="C0C9FE"/>
              </a:solidFill>
              <a:ln w="0">
                <a:solidFill>
                  <a:srgbClr val="17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7C91A522-C040-384C-AFCB-683E589BF4AB}"/>
                  </a:ext>
                </a:extLst>
              </p:cNvPr>
              <p:cNvSpPr/>
              <p:nvPr/>
            </p:nvSpPr>
            <p:spPr>
              <a:xfrm>
                <a:off x="8184548" y="688450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850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">
        <p:fade/>
      </p:transition>
    </mc:Choice>
    <mc:Fallback xmlns="">
      <p:transition spd="med" advTm="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3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9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3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F4C72C-A3C4-5846-BBE1-F3A112518893}"/>
              </a:ext>
            </a:extLst>
          </p:cNvPr>
          <p:cNvGrpSpPr/>
          <p:nvPr/>
        </p:nvGrpSpPr>
        <p:grpSpPr>
          <a:xfrm>
            <a:off x="6712881" y="3089292"/>
            <a:ext cx="2194560" cy="2194560"/>
            <a:chOff x="5565889" y="3212976"/>
            <a:chExt cx="2194560" cy="2194560"/>
          </a:xfrm>
        </p:grpSpPr>
        <p:sp>
          <p:nvSpPr>
            <p:cNvPr id="111" name="Flowchart: Connector 12">
              <a:extLst>
                <a:ext uri="{FF2B5EF4-FFF2-40B4-BE49-F238E27FC236}">
                  <a16:creationId xmlns:a16="http://schemas.microsoft.com/office/drawing/2014/main" id="{C6CED775-C8D5-EE4A-8C78-E9B39E165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2246D37-86C7-F241-B318-4CBCEBA4E3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3" name="Flowchart: Connector 3">
              <a:extLst>
                <a:ext uri="{FF2B5EF4-FFF2-40B4-BE49-F238E27FC236}">
                  <a16:creationId xmlns:a16="http://schemas.microsoft.com/office/drawing/2014/main" id="{5E0021FB-A7C1-8B40-B81B-DBB51D14CE14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ABD8F1F-3527-A04D-8C64-27E8E0B3EF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CE4B83B-31B7-E54C-91A5-0EEC62AE2205}"/>
              </a:ext>
            </a:extLst>
          </p:cNvPr>
          <p:cNvGrpSpPr/>
          <p:nvPr/>
        </p:nvGrpSpPr>
        <p:grpSpPr>
          <a:xfrm>
            <a:off x="7601477" y="3885965"/>
            <a:ext cx="2194560" cy="2194560"/>
            <a:chOff x="5565889" y="3212976"/>
            <a:chExt cx="2194560" cy="2194560"/>
          </a:xfrm>
        </p:grpSpPr>
        <p:sp>
          <p:nvSpPr>
            <p:cNvPr id="134" name="Flowchart: Connector 12">
              <a:extLst>
                <a:ext uri="{FF2B5EF4-FFF2-40B4-BE49-F238E27FC236}">
                  <a16:creationId xmlns:a16="http://schemas.microsoft.com/office/drawing/2014/main" id="{BD846328-0B63-EA4E-82B9-22DC464A5B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F6A43B85-51D0-1946-A3EC-55AA59DB30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41" name="Flowchart: Connector 3">
              <a:extLst>
                <a:ext uri="{FF2B5EF4-FFF2-40B4-BE49-F238E27FC236}">
                  <a16:creationId xmlns:a16="http://schemas.microsoft.com/office/drawing/2014/main" id="{68A6C8CF-B4AC-FA41-ACE0-8CEAF9EE0097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2AA2E1FF-41BC-CB40-BB2F-D92FE3E38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DB01F0C-7A8A-7048-A349-BCCF24CA5791}"/>
              </a:ext>
            </a:extLst>
          </p:cNvPr>
          <p:cNvGrpSpPr/>
          <p:nvPr/>
        </p:nvGrpSpPr>
        <p:grpSpPr>
          <a:xfrm>
            <a:off x="4997697" y="3789869"/>
            <a:ext cx="2194560" cy="2194560"/>
            <a:chOff x="5565889" y="3212976"/>
            <a:chExt cx="2194560" cy="2194560"/>
          </a:xfrm>
        </p:grpSpPr>
        <p:sp>
          <p:nvSpPr>
            <p:cNvPr id="120" name="Flowchart: Connector 12">
              <a:extLst>
                <a:ext uri="{FF2B5EF4-FFF2-40B4-BE49-F238E27FC236}">
                  <a16:creationId xmlns:a16="http://schemas.microsoft.com/office/drawing/2014/main" id="{7E3A15F4-A571-4440-847A-01DC028497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C0CD4A4-3C12-B440-A0FA-760800EEC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22" name="Flowchart: Connector 3">
              <a:extLst>
                <a:ext uri="{FF2B5EF4-FFF2-40B4-BE49-F238E27FC236}">
                  <a16:creationId xmlns:a16="http://schemas.microsoft.com/office/drawing/2014/main" id="{19A87987-F5D2-724B-8F75-6E0E0BAD28F3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2595C83-9C12-D74C-8D1B-C88192E56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208022E-4064-454F-9B3A-6D4D9D619221}"/>
              </a:ext>
            </a:extLst>
          </p:cNvPr>
          <p:cNvGrpSpPr/>
          <p:nvPr/>
        </p:nvGrpSpPr>
        <p:grpSpPr>
          <a:xfrm>
            <a:off x="5388967" y="1957873"/>
            <a:ext cx="2194560" cy="2194560"/>
            <a:chOff x="5565889" y="3212976"/>
            <a:chExt cx="2194560" cy="2194560"/>
          </a:xfrm>
        </p:grpSpPr>
        <p:sp>
          <p:nvSpPr>
            <p:cNvPr id="136" name="Flowchart: Connector 12">
              <a:extLst>
                <a:ext uri="{FF2B5EF4-FFF2-40B4-BE49-F238E27FC236}">
                  <a16:creationId xmlns:a16="http://schemas.microsoft.com/office/drawing/2014/main" id="{0FBD5391-12B9-6B44-9E01-0EB8090B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57CBE935-C1A1-C74E-80F3-5561FDC6D1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38" name="Flowchart: Connector 3">
              <a:extLst>
                <a:ext uri="{FF2B5EF4-FFF2-40B4-BE49-F238E27FC236}">
                  <a16:creationId xmlns:a16="http://schemas.microsoft.com/office/drawing/2014/main" id="{A55CC140-C916-404A-B6D5-0CA483B8B8FC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8EF0BE5-207D-8245-B4D7-653884E567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3808F92-392A-D04F-A88A-EAE23E9F3772}"/>
              </a:ext>
            </a:extLst>
          </p:cNvPr>
          <p:cNvGrpSpPr/>
          <p:nvPr/>
        </p:nvGrpSpPr>
        <p:grpSpPr>
          <a:xfrm>
            <a:off x="6356475" y="2057404"/>
            <a:ext cx="2194560" cy="2194560"/>
            <a:chOff x="5565889" y="3212976"/>
            <a:chExt cx="2194560" cy="2194560"/>
          </a:xfrm>
        </p:grpSpPr>
        <p:sp>
          <p:nvSpPr>
            <p:cNvPr id="92" name="Flowchart: Connector 12">
              <a:extLst>
                <a:ext uri="{FF2B5EF4-FFF2-40B4-BE49-F238E27FC236}">
                  <a16:creationId xmlns:a16="http://schemas.microsoft.com/office/drawing/2014/main" id="{20204B1E-4798-E646-9C85-4876330349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724541F-F3D5-5E43-8CB8-99EF89860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Flowchart: Connector 3">
              <a:extLst>
                <a:ext uri="{FF2B5EF4-FFF2-40B4-BE49-F238E27FC236}">
                  <a16:creationId xmlns:a16="http://schemas.microsoft.com/office/drawing/2014/main" id="{E6E9EEBC-FEB0-E24E-81A6-420553BD6DC2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8AC5F0D-62BC-C346-9A04-DA21C4EC0D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AAC7E-E7B3-7F47-BDA8-3C6553163B41}"/>
              </a:ext>
            </a:extLst>
          </p:cNvPr>
          <p:cNvSpPr txBox="1"/>
          <p:nvPr/>
        </p:nvSpPr>
        <p:spPr>
          <a:xfrm>
            <a:off x="-26714" y="6563976"/>
            <a:ext cx="4002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† Variable Radii Poisson-Disk Sampling, CCCG 2012.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A6E85AA-B46D-0D48-AFEB-289332C96CF0}"/>
              </a:ext>
            </a:extLst>
          </p:cNvPr>
          <p:cNvGrpSpPr/>
          <p:nvPr/>
        </p:nvGrpSpPr>
        <p:grpSpPr>
          <a:xfrm>
            <a:off x="4377169" y="2026977"/>
            <a:ext cx="4572000" cy="4572000"/>
            <a:chOff x="4377169" y="2026977"/>
            <a:chExt cx="4572000" cy="4572000"/>
          </a:xfrm>
        </p:grpSpPr>
        <p:sp>
          <p:nvSpPr>
            <p:cNvPr id="114" name="Flowchart: Connector 12">
              <a:extLst>
                <a:ext uri="{FF2B5EF4-FFF2-40B4-BE49-F238E27FC236}">
                  <a16:creationId xmlns:a16="http://schemas.microsoft.com/office/drawing/2014/main" id="{3B7560F1-2F76-834A-8BDE-2EBE15EF9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169" y="2026977"/>
              <a:ext cx="4572000" cy="4572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Flowchart: Connector 12">
              <a:extLst>
                <a:ext uri="{FF2B5EF4-FFF2-40B4-BE49-F238E27FC236}">
                  <a16:creationId xmlns:a16="http://schemas.microsoft.com/office/drawing/2014/main" id="{FAD76549-BFCF-C64E-995C-A09153F27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760091A-1EF7-894B-9D29-F02010775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CAA8356C-75F1-4444-A47E-9272CF04232B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0606E6A-389A-834E-A23C-29EBD14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pic>
        <p:nvPicPr>
          <p:cNvPr id="128" name="Picture 127">
            <a:extLst>
              <a:ext uri="{FF2B5EF4-FFF2-40B4-BE49-F238E27FC236}">
                <a16:creationId xmlns:a16="http://schemas.microsoft.com/office/drawing/2014/main" id="{1648CEE3-33E3-2E42-A0D8-39520E076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CC0B0E32-D58F-544A-8A9C-2FFDE6D578F2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030B956E-7985-EA4A-9CAA-B5AFA7350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79EA16F5-F24A-3D40-BC92-13274F1CA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132" name="Oval 131">
            <a:extLst>
              <a:ext uri="{FF2B5EF4-FFF2-40B4-BE49-F238E27FC236}">
                <a16:creationId xmlns:a16="http://schemas.microsoft.com/office/drawing/2014/main" id="{E3D5F39E-11C0-A542-8CE9-718CC834BF1C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4555ED3C-9FAC-3F4C-81CB-ACFD178734AF}"/>
              </a:ext>
            </a:extLst>
          </p:cNvPr>
          <p:cNvSpPr/>
          <p:nvPr/>
        </p:nvSpPr>
        <p:spPr>
          <a:xfrm>
            <a:off x="7398891" y="3105574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49" name="Text Placeholder 3">
            <a:extLst>
              <a:ext uri="{FF2B5EF4-FFF2-40B4-BE49-F238E27FC236}">
                <a16:creationId xmlns:a16="http://schemas.microsoft.com/office/drawing/2014/main" id="{CAB63F4F-AF82-DA4C-A56C-3DE2D2989594}"/>
              </a:ext>
            </a:extLst>
          </p:cNvPr>
          <p:cNvSpPr txBox="1">
            <a:spLocks/>
          </p:cNvSpPr>
          <p:nvPr/>
        </p:nvSpPr>
        <p:spPr>
          <a:xfrm>
            <a:off x="5403689" y="1212337"/>
            <a:ext cx="3796549" cy="8632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/>
              <a:t>Two-spokes mimic </a:t>
            </a:r>
            <a:br>
              <a:rPr lang="en-US" sz="2000" dirty="0"/>
            </a:br>
            <a:r>
              <a:rPr lang="en-US" sz="2000" dirty="0"/>
              <a:t>Two-radii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dirty="0"/>
              <a:t> = 2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-25000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97E3955-6C69-9D4D-9554-E59D5FBF3D69}"/>
              </a:ext>
            </a:extLst>
          </p:cNvPr>
          <p:cNvGrpSpPr/>
          <p:nvPr/>
        </p:nvGrpSpPr>
        <p:grpSpPr>
          <a:xfrm rot="7571674">
            <a:off x="6943356" y="4175227"/>
            <a:ext cx="367109" cy="1415176"/>
            <a:chOff x="6646523" y="2156258"/>
            <a:chExt cx="575039" cy="2216725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9907BA0-0BD4-9241-84B6-856591DE1FDA}"/>
                </a:ext>
              </a:extLst>
            </p:cNvPr>
            <p:cNvCxnSpPr>
              <a:cxnSpLocks/>
            </p:cNvCxnSpPr>
            <p:nvPr/>
          </p:nvCxnSpPr>
          <p:spPr>
            <a:xfrm rot="14028326">
              <a:off x="6791300" y="2166968"/>
              <a:ext cx="420895" cy="439628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0C67521-2031-CA47-A357-034BDFA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46523" y="2156258"/>
              <a:ext cx="391834" cy="2216725"/>
            </a:xfrm>
            <a:prstGeom prst="line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73B4FE0-D210-4845-AEAB-71EBAB654630}"/>
              </a:ext>
            </a:extLst>
          </p:cNvPr>
          <p:cNvGrpSpPr/>
          <p:nvPr/>
        </p:nvGrpSpPr>
        <p:grpSpPr>
          <a:xfrm rot="14929652">
            <a:off x="6350578" y="4498309"/>
            <a:ext cx="2313015" cy="1380913"/>
            <a:chOff x="5856630" y="2122958"/>
            <a:chExt cx="2286000" cy="1364784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05D54A6-078F-6F47-98A7-C72B570A1570}"/>
                </a:ext>
              </a:extLst>
            </p:cNvPr>
            <p:cNvCxnSpPr>
              <a:cxnSpLocks/>
            </p:cNvCxnSpPr>
            <p:nvPr/>
          </p:nvCxnSpPr>
          <p:spPr>
            <a:xfrm>
              <a:off x="6122679" y="2122958"/>
              <a:ext cx="1752936" cy="1364784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49B6961-3F29-BF41-9C5F-092E67DF3F64}"/>
                </a:ext>
              </a:extLst>
            </p:cNvPr>
            <p:cNvCxnSpPr>
              <a:cxnSpLocks/>
            </p:cNvCxnSpPr>
            <p:nvPr/>
          </p:nvCxnSpPr>
          <p:spPr>
            <a:xfrm rot="2280000" flipV="1">
              <a:off x="5856630" y="2808752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arrow" w="lg" len="med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id="{C0BBB1DB-6005-9946-98E6-D81F4968C8E8}"/>
              </a:ext>
            </a:extLst>
          </p:cNvPr>
          <p:cNvSpPr>
            <a:spLocks noChangeAspect="1"/>
          </p:cNvSpPr>
          <p:nvPr/>
        </p:nvSpPr>
        <p:spPr>
          <a:xfrm>
            <a:off x="7443671" y="5142318"/>
            <a:ext cx="109728" cy="10972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AF1E6E9-7932-5D40-9F09-3E740F756694}"/>
              </a:ext>
            </a:extLst>
          </p:cNvPr>
          <p:cNvSpPr/>
          <p:nvPr/>
        </p:nvSpPr>
        <p:spPr>
          <a:xfrm>
            <a:off x="7752080" y="4155307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09" name="Text Placeholder 3">
            <a:extLst>
              <a:ext uri="{FF2B5EF4-FFF2-40B4-BE49-F238E27FC236}">
                <a16:creationId xmlns:a16="http://schemas.microsoft.com/office/drawing/2014/main" id="{89C7B086-0A99-714D-B643-42963EDE7BA4}"/>
              </a:ext>
            </a:extLst>
          </p:cNvPr>
          <p:cNvSpPr txBox="1">
            <a:spLocks/>
          </p:cNvSpPr>
          <p:nvPr/>
        </p:nvSpPr>
        <p:spPr>
          <a:xfrm>
            <a:off x="0" y="878280"/>
            <a:ext cx="5857660" cy="23811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Eliminate the spike – </a:t>
            </a:r>
            <a:r>
              <a:rPr lang="en-US" dirty="0"/>
              <a:t>we solved this in 2012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lvl="1"/>
            <a:r>
              <a:rPr lang="en-US" sz="2000" baseline="30000" dirty="0"/>
              <a:t> † </a:t>
            </a:r>
            <a:r>
              <a:rPr lang="en-US" sz="2000" dirty="0"/>
              <a:t>Two-radii sampling</a:t>
            </a:r>
            <a:r>
              <a:rPr lang="en-US" sz="2000" baseline="30000" dirty="0"/>
              <a:t>  </a:t>
            </a:r>
            <a:r>
              <a:rPr lang="en-US" sz="2000" dirty="0"/>
              <a:t> :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 </a:t>
            </a:r>
            <a:r>
              <a:rPr lang="en-US" dirty="0"/>
              <a:t>≠</a:t>
            </a:r>
            <a:r>
              <a:rPr lang="en-US" sz="2000" dirty="0"/>
              <a:t>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30000" dirty="0"/>
          </a:p>
          <a:p>
            <a:pPr lvl="2"/>
            <a:r>
              <a:rPr lang="en-US" sz="1600" dirty="0"/>
              <a:t>Small blue </a:t>
            </a:r>
            <a:r>
              <a:rPr lang="en-US" sz="1600" dirty="0" err="1"/>
              <a:t>r</a:t>
            </a:r>
            <a:r>
              <a:rPr lang="en-US" sz="1600" baseline="-25000" dirty="0" err="1"/>
              <a:t>free</a:t>
            </a:r>
            <a:r>
              <a:rPr lang="en-US" sz="1600" dirty="0"/>
              <a:t> minimum sample separation</a:t>
            </a:r>
          </a:p>
          <a:p>
            <a:pPr lvl="2"/>
            <a:r>
              <a:rPr lang="en-US" sz="1600" dirty="0"/>
              <a:t>Large green </a:t>
            </a:r>
            <a:r>
              <a:rPr lang="en-US" sz="1600" dirty="0" err="1"/>
              <a:t>r</a:t>
            </a:r>
            <a:r>
              <a:rPr lang="en-US" sz="1600" baseline="-25000" dirty="0" err="1"/>
              <a:t>conflict</a:t>
            </a:r>
            <a:r>
              <a:rPr lang="en-US" sz="1600" dirty="0"/>
              <a:t> maximum domain-to-sample</a:t>
            </a:r>
          </a:p>
          <a:p>
            <a:pPr lvl="3"/>
            <a:r>
              <a:rPr lang="en-US" sz="1600" dirty="0"/>
              <a:t>Unique coverage: accept candidate only if </a:t>
            </a:r>
            <a:br>
              <a:rPr lang="en-US" sz="1600" dirty="0"/>
            </a:br>
            <a:r>
              <a:rPr lang="en-US" sz="1600" dirty="0"/>
              <a:t>its green disk covers uniquely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718001F-0900-DA4C-A747-066A1F16206A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3F2C736-2C72-CC43-BA6D-D2648FA7D04D}"/>
              </a:ext>
            </a:extLst>
          </p:cNvPr>
          <p:cNvGrpSpPr/>
          <p:nvPr/>
        </p:nvGrpSpPr>
        <p:grpSpPr>
          <a:xfrm>
            <a:off x="317744" y="2662803"/>
            <a:ext cx="3657600" cy="3901173"/>
            <a:chOff x="317744" y="2662803"/>
            <a:chExt cx="3657600" cy="3901173"/>
          </a:xfrm>
        </p:grpSpPr>
        <p:sp>
          <p:nvSpPr>
            <p:cNvPr id="108" name="Flowchart: Connector 9">
              <a:extLst>
                <a:ext uri="{FF2B5EF4-FFF2-40B4-BE49-F238E27FC236}">
                  <a16:creationId xmlns:a16="http://schemas.microsoft.com/office/drawing/2014/main" id="{A384F10D-AB19-BB4C-AEEF-7B76362C7E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1563" y="31331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19" name="Flowchart: Connector 9">
              <a:extLst>
                <a:ext uri="{FF2B5EF4-FFF2-40B4-BE49-F238E27FC236}">
                  <a16:creationId xmlns:a16="http://schemas.microsoft.com/office/drawing/2014/main" id="{6E6D9A99-220F-CA4D-8284-82696E1C02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5963" y="355856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25" name="Flowchart: Connector 9">
              <a:extLst>
                <a:ext uri="{FF2B5EF4-FFF2-40B4-BE49-F238E27FC236}">
                  <a16:creationId xmlns:a16="http://schemas.microsoft.com/office/drawing/2014/main" id="{0AF9ED19-5323-5F4D-A175-E09CF0853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0863" y="29045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27" name="Flowchart: Connector 9">
              <a:extLst>
                <a:ext uri="{FF2B5EF4-FFF2-40B4-BE49-F238E27FC236}">
                  <a16:creationId xmlns:a16="http://schemas.microsoft.com/office/drawing/2014/main" id="{1EC490EA-A2C8-4D47-852F-F8161A5992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541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43" name="Flowchart: Connector 9">
              <a:extLst>
                <a:ext uri="{FF2B5EF4-FFF2-40B4-BE49-F238E27FC236}">
                  <a16:creationId xmlns:a16="http://schemas.microsoft.com/office/drawing/2014/main" id="{4120EB0B-9E9C-C344-ACC4-6E6BDCC4FE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6459" y="326869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51" name="Flowchart: Connector 9">
              <a:extLst>
                <a:ext uri="{FF2B5EF4-FFF2-40B4-BE49-F238E27FC236}">
                  <a16:creationId xmlns:a16="http://schemas.microsoft.com/office/drawing/2014/main" id="{C8EB8ECB-184D-5147-B73E-1CE798D918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2236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24A5F140-D884-9B4F-A159-7109D10D4E03}"/>
                </a:ext>
              </a:extLst>
            </p:cNvPr>
            <p:cNvSpPr/>
            <p:nvPr/>
          </p:nvSpPr>
          <p:spPr bwMode="auto">
            <a:xfrm>
              <a:off x="317744" y="2729752"/>
              <a:ext cx="3657600" cy="36576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Times" pitchFamily="18" charset="0"/>
              </a:endParaRPr>
            </a:p>
          </p:txBody>
        </p:sp>
        <p:sp>
          <p:nvSpPr>
            <p:cNvPr id="154" name="Flowchart: Connector 9">
              <a:extLst>
                <a:ext uri="{FF2B5EF4-FFF2-40B4-BE49-F238E27FC236}">
                  <a16:creationId xmlns:a16="http://schemas.microsoft.com/office/drawing/2014/main" id="{031D3ECF-AD3A-D441-AE44-2900536B99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4004" y="5086450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55" name="Flowchart: Connector 9">
              <a:extLst>
                <a:ext uri="{FF2B5EF4-FFF2-40B4-BE49-F238E27FC236}">
                  <a16:creationId xmlns:a16="http://schemas.microsoft.com/office/drawing/2014/main" id="{F5F15C6B-3F0D-1444-B181-71FA487784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447" y="561277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56" name="Flowchart: Connector 9">
              <a:extLst>
                <a:ext uri="{FF2B5EF4-FFF2-40B4-BE49-F238E27FC236}">
                  <a16:creationId xmlns:a16="http://schemas.microsoft.com/office/drawing/2014/main" id="{35FCC104-B7C1-2642-971E-02C086062D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15145" y="574101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57" name="Flowchart: Connector 9">
              <a:extLst>
                <a:ext uri="{FF2B5EF4-FFF2-40B4-BE49-F238E27FC236}">
                  <a16:creationId xmlns:a16="http://schemas.microsoft.com/office/drawing/2014/main" id="{885FADB0-F3E5-824C-B584-C0AB3F6B8D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1894" y="490360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58" name="Flowchart: Connector 9">
              <a:extLst>
                <a:ext uri="{FF2B5EF4-FFF2-40B4-BE49-F238E27FC236}">
                  <a16:creationId xmlns:a16="http://schemas.microsoft.com/office/drawing/2014/main" id="{9C4BCA55-6354-6A4E-8734-4F1325EA74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39213" y="5277532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59" name="Flowchart: Connector 9">
              <a:extLst>
                <a:ext uri="{FF2B5EF4-FFF2-40B4-BE49-F238E27FC236}">
                  <a16:creationId xmlns:a16="http://schemas.microsoft.com/office/drawing/2014/main" id="{EB3BFD97-04B1-9A47-8048-F8727B52F8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641" y="415163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60" name="Flowchart: Connector 9">
              <a:extLst>
                <a:ext uri="{FF2B5EF4-FFF2-40B4-BE49-F238E27FC236}">
                  <a16:creationId xmlns:a16="http://schemas.microsoft.com/office/drawing/2014/main" id="{10D5A1A6-5831-FC49-BD8D-F2F82C257F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6068" y="5170261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61" name="Flowchart: Connector 9">
              <a:extLst>
                <a:ext uri="{FF2B5EF4-FFF2-40B4-BE49-F238E27FC236}">
                  <a16:creationId xmlns:a16="http://schemas.microsoft.com/office/drawing/2014/main" id="{ADE1C093-CCF8-6F4D-BBBA-C6443C13AB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493" y="496395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62" name="Flowchart: Connector 9">
              <a:extLst>
                <a:ext uri="{FF2B5EF4-FFF2-40B4-BE49-F238E27FC236}">
                  <a16:creationId xmlns:a16="http://schemas.microsoft.com/office/drawing/2014/main" id="{CF879054-A6D5-854A-B6A3-AFCAE0CBB9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4810" y="266280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63" name="Flowchart: Connector 9">
              <a:extLst>
                <a:ext uri="{FF2B5EF4-FFF2-40B4-BE49-F238E27FC236}">
                  <a16:creationId xmlns:a16="http://schemas.microsoft.com/office/drawing/2014/main" id="{0FC91307-D415-E94E-AD21-523C02003503}"/>
                </a:ext>
              </a:extLst>
            </p:cNvPr>
            <p:cNvSpPr/>
            <p:nvPr/>
          </p:nvSpPr>
          <p:spPr>
            <a:xfrm>
              <a:off x="1179363" y="33172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D04EE6F7-8741-7F42-A04B-8891B9B45358}"/>
                </a:ext>
              </a:extLst>
            </p:cNvPr>
            <p:cNvSpPr/>
            <p:nvPr/>
          </p:nvSpPr>
          <p:spPr>
            <a:xfrm>
              <a:off x="1405677" y="35435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lowchart: Connector 9">
              <a:extLst>
                <a:ext uri="{FF2B5EF4-FFF2-40B4-BE49-F238E27FC236}">
                  <a16:creationId xmlns:a16="http://schemas.microsoft.com/office/drawing/2014/main" id="{E6348873-3480-A04E-A98A-C6F015408A5D}"/>
                </a:ext>
              </a:extLst>
            </p:cNvPr>
            <p:cNvSpPr/>
            <p:nvPr/>
          </p:nvSpPr>
          <p:spPr>
            <a:xfrm>
              <a:off x="2093763" y="374271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2397451F-100B-8049-9851-2CE7261983E7}"/>
                </a:ext>
              </a:extLst>
            </p:cNvPr>
            <p:cNvSpPr/>
            <p:nvPr/>
          </p:nvSpPr>
          <p:spPr>
            <a:xfrm>
              <a:off x="2320077" y="396902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lowchart: Connector 9">
              <a:extLst>
                <a:ext uri="{FF2B5EF4-FFF2-40B4-BE49-F238E27FC236}">
                  <a16:creationId xmlns:a16="http://schemas.microsoft.com/office/drawing/2014/main" id="{FC1611B6-1DB7-C048-A60D-6436072EFF48}"/>
                </a:ext>
              </a:extLst>
            </p:cNvPr>
            <p:cNvSpPr/>
            <p:nvPr/>
          </p:nvSpPr>
          <p:spPr>
            <a:xfrm>
              <a:off x="1928663" y="30886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8C4A159D-C947-D74F-A736-2CFA9A647B42}"/>
                </a:ext>
              </a:extLst>
            </p:cNvPr>
            <p:cNvSpPr/>
            <p:nvPr/>
          </p:nvSpPr>
          <p:spPr>
            <a:xfrm>
              <a:off x="2154977" y="33149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lowchart: Connector 9">
              <a:extLst>
                <a:ext uri="{FF2B5EF4-FFF2-40B4-BE49-F238E27FC236}">
                  <a16:creationId xmlns:a16="http://schemas.microsoft.com/office/drawing/2014/main" id="{813C0B25-178D-AF46-979C-47B25E286CFA}"/>
                </a:ext>
              </a:extLst>
            </p:cNvPr>
            <p:cNvSpPr/>
            <p:nvPr/>
          </p:nvSpPr>
          <p:spPr>
            <a:xfrm>
              <a:off x="150321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CB51576E-CA1B-DF4B-8631-4746A283A023}"/>
                </a:ext>
              </a:extLst>
            </p:cNvPr>
            <p:cNvSpPr/>
            <p:nvPr/>
          </p:nvSpPr>
          <p:spPr>
            <a:xfrm>
              <a:off x="172952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lowchart: Connector 9">
              <a:extLst>
                <a:ext uri="{FF2B5EF4-FFF2-40B4-BE49-F238E27FC236}">
                  <a16:creationId xmlns:a16="http://schemas.microsoft.com/office/drawing/2014/main" id="{B017B267-427F-D640-9FDF-7A260B50CAD3}"/>
                </a:ext>
              </a:extLst>
            </p:cNvPr>
            <p:cNvSpPr/>
            <p:nvPr/>
          </p:nvSpPr>
          <p:spPr>
            <a:xfrm>
              <a:off x="2324259" y="345284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D4965509-D4AB-4447-BFA2-64DDA3491BCB}"/>
                </a:ext>
              </a:extLst>
            </p:cNvPr>
            <p:cNvSpPr/>
            <p:nvPr/>
          </p:nvSpPr>
          <p:spPr>
            <a:xfrm>
              <a:off x="2550573" y="367915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lowchart: Connector 9">
              <a:extLst>
                <a:ext uri="{FF2B5EF4-FFF2-40B4-BE49-F238E27FC236}">
                  <a16:creationId xmlns:a16="http://schemas.microsoft.com/office/drawing/2014/main" id="{C36B199C-6E91-E641-BCDC-91EF580DAA9A}"/>
                </a:ext>
              </a:extLst>
            </p:cNvPr>
            <p:cNvSpPr/>
            <p:nvPr/>
          </p:nvSpPr>
          <p:spPr>
            <a:xfrm>
              <a:off x="785293" y="514810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3F5B6A7E-7617-5E41-B69A-1042E3580592}"/>
                </a:ext>
              </a:extLst>
            </p:cNvPr>
            <p:cNvSpPr/>
            <p:nvPr/>
          </p:nvSpPr>
          <p:spPr>
            <a:xfrm>
              <a:off x="1011607" y="537442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lowchart: Connector 9">
              <a:extLst>
                <a:ext uri="{FF2B5EF4-FFF2-40B4-BE49-F238E27FC236}">
                  <a16:creationId xmlns:a16="http://schemas.microsoft.com/office/drawing/2014/main" id="{B1B1C117-BCB5-BE4E-A532-19EDCD92E880}"/>
                </a:ext>
              </a:extLst>
            </p:cNvPr>
            <p:cNvSpPr/>
            <p:nvPr/>
          </p:nvSpPr>
          <p:spPr>
            <a:xfrm>
              <a:off x="1382610" y="284695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C226F375-AB14-494C-B758-2F72573A284C}"/>
                </a:ext>
              </a:extLst>
            </p:cNvPr>
            <p:cNvSpPr/>
            <p:nvPr/>
          </p:nvSpPr>
          <p:spPr>
            <a:xfrm>
              <a:off x="1608924" y="307326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lowchart: Connector 9">
              <a:extLst>
                <a:ext uri="{FF2B5EF4-FFF2-40B4-BE49-F238E27FC236}">
                  <a16:creationId xmlns:a16="http://schemas.microsoft.com/office/drawing/2014/main" id="{7FE2DD50-13A0-1F48-9948-CBE7AD2A3702}"/>
                </a:ext>
              </a:extLst>
            </p:cNvPr>
            <p:cNvSpPr/>
            <p:nvPr/>
          </p:nvSpPr>
          <p:spPr>
            <a:xfrm>
              <a:off x="2717013" y="5461682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22D0EFFC-CB0F-A04E-A5DC-40BF94226FDB}"/>
                </a:ext>
              </a:extLst>
            </p:cNvPr>
            <p:cNvSpPr/>
            <p:nvPr/>
          </p:nvSpPr>
          <p:spPr>
            <a:xfrm>
              <a:off x="2943327" y="5687996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lowchart: Connector 9">
              <a:extLst>
                <a:ext uri="{FF2B5EF4-FFF2-40B4-BE49-F238E27FC236}">
                  <a16:creationId xmlns:a16="http://schemas.microsoft.com/office/drawing/2014/main" id="{410D84D3-FB91-044D-93EE-DCD772B5CDA1}"/>
                </a:ext>
              </a:extLst>
            </p:cNvPr>
            <p:cNvSpPr/>
            <p:nvPr/>
          </p:nvSpPr>
          <p:spPr>
            <a:xfrm>
              <a:off x="585441" y="433578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D439B31E-3422-C647-865C-CC33FFC08D8C}"/>
                </a:ext>
              </a:extLst>
            </p:cNvPr>
            <p:cNvSpPr/>
            <p:nvPr/>
          </p:nvSpPr>
          <p:spPr>
            <a:xfrm>
              <a:off x="811755" y="456209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lowchart: Connector 9">
              <a:extLst>
                <a:ext uri="{FF2B5EF4-FFF2-40B4-BE49-F238E27FC236}">
                  <a16:creationId xmlns:a16="http://schemas.microsoft.com/office/drawing/2014/main" id="{13C0BF91-B3E8-4F49-BFE7-1132CA80129A}"/>
                </a:ext>
              </a:extLst>
            </p:cNvPr>
            <p:cNvSpPr/>
            <p:nvPr/>
          </p:nvSpPr>
          <p:spPr>
            <a:xfrm>
              <a:off x="533868" y="5354411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8A7FD082-CD4B-0045-A71A-C00744CE7D88}"/>
                </a:ext>
              </a:extLst>
            </p:cNvPr>
            <p:cNvSpPr/>
            <p:nvPr/>
          </p:nvSpPr>
          <p:spPr>
            <a:xfrm>
              <a:off x="760182" y="5580725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lowchart: Connector 9">
              <a:extLst>
                <a:ext uri="{FF2B5EF4-FFF2-40B4-BE49-F238E27FC236}">
                  <a16:creationId xmlns:a16="http://schemas.microsoft.com/office/drawing/2014/main" id="{ED29DAEF-9212-4347-9282-1E34C30DAF92}"/>
                </a:ext>
              </a:extLst>
            </p:cNvPr>
            <p:cNvSpPr/>
            <p:nvPr/>
          </p:nvSpPr>
          <p:spPr>
            <a:xfrm>
              <a:off x="1592945" y="592516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4" name="Flowchart: Connector 9">
              <a:extLst>
                <a:ext uri="{FF2B5EF4-FFF2-40B4-BE49-F238E27FC236}">
                  <a16:creationId xmlns:a16="http://schemas.microsoft.com/office/drawing/2014/main" id="{EA32E460-8459-0743-94CF-8248BDDD5396}"/>
                </a:ext>
              </a:extLst>
            </p:cNvPr>
            <p:cNvSpPr/>
            <p:nvPr/>
          </p:nvSpPr>
          <p:spPr>
            <a:xfrm>
              <a:off x="2149694" y="508775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06545E4A-D451-274B-A5CA-EC713C5AAD10}"/>
                </a:ext>
              </a:extLst>
            </p:cNvPr>
            <p:cNvSpPr/>
            <p:nvPr/>
          </p:nvSpPr>
          <p:spPr>
            <a:xfrm>
              <a:off x="2376008" y="531407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lowchart: Connector 9">
              <a:extLst>
                <a:ext uri="{FF2B5EF4-FFF2-40B4-BE49-F238E27FC236}">
                  <a16:creationId xmlns:a16="http://schemas.microsoft.com/office/drawing/2014/main" id="{3957C4FD-023B-3847-B269-D8A7B0BFA53E}"/>
                </a:ext>
              </a:extLst>
            </p:cNvPr>
            <p:cNvSpPr/>
            <p:nvPr/>
          </p:nvSpPr>
          <p:spPr>
            <a:xfrm>
              <a:off x="2143247" y="579692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C5F50310-83B5-9044-A573-FC0601F5C98F}"/>
                </a:ext>
              </a:extLst>
            </p:cNvPr>
            <p:cNvSpPr/>
            <p:nvPr/>
          </p:nvSpPr>
          <p:spPr>
            <a:xfrm>
              <a:off x="2369561" y="602324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lowchart: Connector 9">
              <a:extLst>
                <a:ext uri="{FF2B5EF4-FFF2-40B4-BE49-F238E27FC236}">
                  <a16:creationId xmlns:a16="http://schemas.microsoft.com/office/drawing/2014/main" id="{2FD6BCC3-47D0-424F-93CE-569B364686B4}"/>
                </a:ext>
              </a:extLst>
            </p:cNvPr>
            <p:cNvSpPr/>
            <p:nvPr/>
          </p:nvSpPr>
          <p:spPr>
            <a:xfrm>
              <a:off x="1571804" y="5270600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5B1B633D-9856-2445-9FE6-BE47BC46BDCE}"/>
                </a:ext>
              </a:extLst>
            </p:cNvPr>
            <p:cNvSpPr/>
            <p:nvPr/>
          </p:nvSpPr>
          <p:spPr>
            <a:xfrm>
              <a:off x="1798118" y="5496914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lowchart: Connector 9">
              <a:extLst>
                <a:ext uri="{FF2B5EF4-FFF2-40B4-BE49-F238E27FC236}">
                  <a16:creationId xmlns:a16="http://schemas.microsoft.com/office/drawing/2014/main" id="{FAA67CB0-DE87-8845-8AC8-4AD8F6E5AEB0}"/>
                </a:ext>
              </a:extLst>
            </p:cNvPr>
            <p:cNvSpPr/>
            <p:nvPr/>
          </p:nvSpPr>
          <p:spPr>
            <a:xfrm>
              <a:off x="250016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0586549C-5C3B-264D-B0F2-4F852354FB90}"/>
                </a:ext>
              </a:extLst>
            </p:cNvPr>
            <p:cNvSpPr/>
            <p:nvPr/>
          </p:nvSpPr>
          <p:spPr>
            <a:xfrm>
              <a:off x="272647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4EC2A8DE-A3F3-DF46-8CB3-F21DDAAA9D8F}"/>
                </a:ext>
              </a:extLst>
            </p:cNvPr>
            <p:cNvSpPr/>
            <p:nvPr/>
          </p:nvSpPr>
          <p:spPr>
            <a:xfrm>
              <a:off x="1819259" y="615148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21D53037-41A6-824B-B1C8-8B188FF4B1BC}"/>
                </a:ext>
              </a:extLst>
            </p:cNvPr>
            <p:cNvGrpSpPr/>
            <p:nvPr/>
          </p:nvGrpSpPr>
          <p:grpSpPr>
            <a:xfrm>
              <a:off x="1407312" y="3003026"/>
              <a:ext cx="822960" cy="822960"/>
              <a:chOff x="7780434" y="277986"/>
              <a:chExt cx="822960" cy="822960"/>
            </a:xfrm>
          </p:grpSpPr>
          <p:sp>
            <p:nvSpPr>
              <p:cNvPr id="194" name="Flowchart: Connector 9">
                <a:extLst>
                  <a:ext uri="{FF2B5EF4-FFF2-40B4-BE49-F238E27FC236}">
                    <a16:creationId xmlns:a16="http://schemas.microsoft.com/office/drawing/2014/main" id="{9134830A-162F-DC49-89A2-5865B07ECCA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80434" y="277986"/>
                <a:ext cx="822960" cy="822960"/>
              </a:xfrm>
              <a:prstGeom prst="flowChartConnector">
                <a:avLst/>
              </a:prstGeom>
              <a:solidFill>
                <a:schemeClr val="accent1">
                  <a:alpha val="50000"/>
                </a:schemeClr>
              </a:solidFill>
              <a:ln w="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Flowchart: Connector 9">
                <a:extLst>
                  <a:ext uri="{FF2B5EF4-FFF2-40B4-BE49-F238E27FC236}">
                    <a16:creationId xmlns:a16="http://schemas.microsoft.com/office/drawing/2014/main" id="{F8FCB1E4-91E1-9043-BB49-F51B90ED0648}"/>
                  </a:ext>
                </a:extLst>
              </p:cNvPr>
              <p:cNvSpPr/>
              <p:nvPr/>
            </p:nvSpPr>
            <p:spPr>
              <a:xfrm>
                <a:off x="7958234" y="462136"/>
                <a:ext cx="457200" cy="457200"/>
              </a:xfrm>
              <a:prstGeom prst="flowChartConnector">
                <a:avLst/>
              </a:prstGeom>
              <a:solidFill>
                <a:srgbClr val="C0C9FE"/>
              </a:solidFill>
              <a:ln w="0">
                <a:solidFill>
                  <a:srgbClr val="17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3662E9ED-93E0-5249-87FB-79D16FCBF06C}"/>
                  </a:ext>
                </a:extLst>
              </p:cNvPr>
              <p:cNvSpPr/>
              <p:nvPr/>
            </p:nvSpPr>
            <p:spPr>
              <a:xfrm>
                <a:off x="8184548" y="688450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7888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">
        <p:fade/>
      </p:transition>
    </mc:Choice>
    <mc:Fallback xmlns="">
      <p:transition spd="med" advTm="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52034" y="12105"/>
            <a:ext cx="5647772" cy="570225"/>
          </a:xfrm>
        </p:spPr>
        <p:txBody>
          <a:bodyPr/>
          <a:lstStyle/>
          <a:p>
            <a:pPr algn="ctr"/>
            <a:r>
              <a:rPr lang="en-US" sz="2800" dirty="0"/>
              <a:t>Motivation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352035" y="575947"/>
            <a:ext cx="5589713" cy="1617707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High-dimensional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blue-noise sampling is useful</a:t>
            </a:r>
            <a:br>
              <a:rPr lang="en-US" sz="2400" dirty="0"/>
            </a:br>
            <a:r>
              <a:rPr lang="en-US" sz="2400" dirty="0"/>
              <a:t>but hard to generate</a:t>
            </a:r>
            <a:br>
              <a:rPr lang="en-US" sz="2400" dirty="0"/>
            </a:br>
            <a:r>
              <a:rPr lang="en-US" sz="2400" dirty="0"/>
              <a:t>especially adaptively!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BA85849-3004-7542-BBE0-78EB21A99F6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3000" contras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805" y="3859646"/>
            <a:ext cx="4021195" cy="30061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F83E02-C3E0-064E-BEC4-CC142D9481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03" y="0"/>
            <a:ext cx="3373438" cy="32952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1F277B-A3E5-8449-8772-C849B372C7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8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806" y="12105"/>
            <a:ext cx="3192194" cy="31921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543B37-ABF4-D645-9A21-DB15F8F7F7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8000"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" y="3419880"/>
            <a:ext cx="4584160" cy="3438120"/>
          </a:xfrm>
          <a:prstGeom prst="rect">
            <a:avLst/>
          </a:prstGeom>
        </p:spPr>
      </p:pic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5BC4F908-C2C4-3C49-85D9-D9752C5F1002}"/>
              </a:ext>
            </a:extLst>
          </p:cNvPr>
          <p:cNvSpPr txBox="1">
            <a:spLocks/>
          </p:cNvSpPr>
          <p:nvPr/>
        </p:nvSpPr>
        <p:spPr>
          <a:xfrm rot="1732484">
            <a:off x="2828271" y="4581840"/>
            <a:ext cx="1968315" cy="100275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Motion </a:t>
            </a:r>
            <a:b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</a:b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Plan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6A280EE1-A031-3444-B4C4-02EF0EE56100}"/>
              </a:ext>
            </a:extLst>
          </p:cNvPr>
          <p:cNvSpPr txBox="1">
            <a:spLocks/>
          </p:cNvSpPr>
          <p:nvPr/>
        </p:nvSpPr>
        <p:spPr>
          <a:xfrm rot="1503339">
            <a:off x="10098743" y="1253977"/>
            <a:ext cx="1863817" cy="58302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Render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22A92A11-A9FC-0342-B53F-A8D439F4A5D5}"/>
              </a:ext>
            </a:extLst>
          </p:cNvPr>
          <p:cNvSpPr txBox="1">
            <a:spLocks/>
          </p:cNvSpPr>
          <p:nvPr/>
        </p:nvSpPr>
        <p:spPr>
          <a:xfrm rot="18849761">
            <a:off x="489152" y="1411165"/>
            <a:ext cx="2592891" cy="656013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Geometry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1671DA84-8FC9-C948-9D03-47C860401084}"/>
              </a:ext>
            </a:extLst>
          </p:cNvPr>
          <p:cNvSpPr txBox="1">
            <a:spLocks/>
          </p:cNvSpPr>
          <p:nvPr/>
        </p:nvSpPr>
        <p:spPr>
          <a:xfrm rot="18849761">
            <a:off x="8843823" y="4643838"/>
            <a:ext cx="2438320" cy="5960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Optimize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42CF5B20-E1B8-B644-8C9C-60FAE4254A53}"/>
              </a:ext>
            </a:extLst>
          </p:cNvPr>
          <p:cNvSpPr txBox="1">
            <a:spLocks/>
          </p:cNvSpPr>
          <p:nvPr/>
        </p:nvSpPr>
        <p:spPr>
          <a:xfrm>
            <a:off x="6407005" y="1972240"/>
            <a:ext cx="2563772" cy="10844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>
                <a:solidFill>
                  <a:srgbClr val="7030A0"/>
                </a:solidFill>
              </a:rPr>
              <a:t>8D: proof-of-concept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path tracing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6C0C6BE3-5420-DA45-97EA-1E741B02AD01}"/>
              </a:ext>
            </a:extLst>
          </p:cNvPr>
          <p:cNvSpPr txBox="1">
            <a:spLocks/>
          </p:cNvSpPr>
          <p:nvPr/>
        </p:nvSpPr>
        <p:spPr>
          <a:xfrm>
            <a:off x="3866403" y="4099973"/>
            <a:ext cx="3090861" cy="80365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23D: find a path in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robot configuration space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3159F05-F530-9D43-9CCF-A0F6B6B11ADB}"/>
              </a:ext>
            </a:extLst>
          </p:cNvPr>
          <p:cNvSpPr txBox="1">
            <a:spLocks/>
          </p:cNvSpPr>
          <p:nvPr/>
        </p:nvSpPr>
        <p:spPr>
          <a:xfrm>
            <a:off x="3435443" y="1932152"/>
            <a:ext cx="2646948" cy="108242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8-100D: approximate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Delaunay Graphs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(Voronoi neighbors)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ABEC4FA6-395E-FF47-A0A0-59A3985C425B}"/>
              </a:ext>
            </a:extLst>
          </p:cNvPr>
          <p:cNvSpPr txBox="1">
            <a:spLocks/>
          </p:cNvSpPr>
          <p:nvPr/>
        </p:nvSpPr>
        <p:spPr>
          <a:xfrm>
            <a:off x="5263609" y="5704724"/>
            <a:ext cx="2978730" cy="128535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>
                <a:solidFill>
                  <a:srgbClr val="7030A0"/>
                </a:solidFill>
              </a:rPr>
              <a:t>100D: adaptively explore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black-box function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to find global minimum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5B99B8B7-5F8C-744C-8B15-3C5702D39033}"/>
              </a:ext>
            </a:extLst>
          </p:cNvPr>
          <p:cNvSpPr txBox="1">
            <a:spLocks/>
          </p:cNvSpPr>
          <p:nvPr/>
        </p:nvSpPr>
        <p:spPr>
          <a:xfrm>
            <a:off x="4363050" y="2888833"/>
            <a:ext cx="3570915" cy="1155706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Social proof of utility:</a:t>
            </a:r>
            <a:br>
              <a:rPr lang="en-US" sz="2400" dirty="0"/>
            </a:br>
            <a:r>
              <a:rPr lang="en-US" sz="2400" dirty="0" err="1"/>
              <a:t>Bridson</a:t>
            </a:r>
            <a:r>
              <a:rPr lang="en-US" sz="2400" dirty="0"/>
              <a:t> SIGGRAPH 2007</a:t>
            </a:r>
            <a:br>
              <a:rPr lang="en-US" sz="2400" dirty="0"/>
            </a:br>
            <a:r>
              <a:rPr lang="en-US" sz="2400" dirty="0"/>
              <a:t>cited 200 times</a:t>
            </a:r>
          </a:p>
        </p:txBody>
      </p:sp>
    </p:spTree>
    <p:extLst>
      <p:ext uri="{BB962C8B-B14F-4D97-AF65-F5344CB8AC3E}">
        <p14:creationId xmlns:p14="http://schemas.microsoft.com/office/powerpoint/2010/main" val="206501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F4C72C-A3C4-5846-BBE1-F3A112518893}"/>
              </a:ext>
            </a:extLst>
          </p:cNvPr>
          <p:cNvGrpSpPr/>
          <p:nvPr/>
        </p:nvGrpSpPr>
        <p:grpSpPr>
          <a:xfrm>
            <a:off x="5592909" y="4903328"/>
            <a:ext cx="2194560" cy="2194560"/>
            <a:chOff x="5565889" y="3212976"/>
            <a:chExt cx="2194560" cy="2194560"/>
          </a:xfrm>
        </p:grpSpPr>
        <p:sp>
          <p:nvSpPr>
            <p:cNvPr id="111" name="Flowchart: Connector 12">
              <a:extLst>
                <a:ext uri="{FF2B5EF4-FFF2-40B4-BE49-F238E27FC236}">
                  <a16:creationId xmlns:a16="http://schemas.microsoft.com/office/drawing/2014/main" id="{C6CED775-C8D5-EE4A-8C78-E9B39E165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2246D37-86C7-F241-B318-4CBCEBA4E3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3" name="Flowchart: Connector 3">
              <a:extLst>
                <a:ext uri="{FF2B5EF4-FFF2-40B4-BE49-F238E27FC236}">
                  <a16:creationId xmlns:a16="http://schemas.microsoft.com/office/drawing/2014/main" id="{5E0021FB-A7C1-8B40-B81B-DBB51D14CE14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ABD8F1F-3527-A04D-8C64-27E8E0B3EF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A395BE2-60C6-ED4C-8D13-2CCCB34ED362}"/>
              </a:ext>
            </a:extLst>
          </p:cNvPr>
          <p:cNvGrpSpPr/>
          <p:nvPr/>
        </p:nvGrpSpPr>
        <p:grpSpPr>
          <a:xfrm>
            <a:off x="6708410" y="3089847"/>
            <a:ext cx="2194560" cy="2194560"/>
            <a:chOff x="5565889" y="3212976"/>
            <a:chExt cx="2194560" cy="2194560"/>
          </a:xfrm>
        </p:grpSpPr>
        <p:sp>
          <p:nvSpPr>
            <p:cNvPr id="152" name="Flowchart: Connector 12">
              <a:extLst>
                <a:ext uri="{FF2B5EF4-FFF2-40B4-BE49-F238E27FC236}">
                  <a16:creationId xmlns:a16="http://schemas.microsoft.com/office/drawing/2014/main" id="{0003E4A1-1A23-BE46-876A-B1653EA1A4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3D6777B3-460F-AE47-B1A6-C8746B87D0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54" name="Flowchart: Connector 3">
              <a:extLst>
                <a:ext uri="{FF2B5EF4-FFF2-40B4-BE49-F238E27FC236}">
                  <a16:creationId xmlns:a16="http://schemas.microsoft.com/office/drawing/2014/main" id="{B7EBF9AF-74AD-F94E-A07F-EA61FB967B78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3BE481A-41EC-C941-A245-42A2890F18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CE4B83B-31B7-E54C-91A5-0EEC62AE2205}"/>
              </a:ext>
            </a:extLst>
          </p:cNvPr>
          <p:cNvGrpSpPr/>
          <p:nvPr/>
        </p:nvGrpSpPr>
        <p:grpSpPr>
          <a:xfrm>
            <a:off x="7601477" y="3885965"/>
            <a:ext cx="2194560" cy="2194560"/>
            <a:chOff x="5565889" y="3212976"/>
            <a:chExt cx="2194560" cy="2194560"/>
          </a:xfrm>
        </p:grpSpPr>
        <p:sp>
          <p:nvSpPr>
            <p:cNvPr id="134" name="Flowchart: Connector 12">
              <a:extLst>
                <a:ext uri="{FF2B5EF4-FFF2-40B4-BE49-F238E27FC236}">
                  <a16:creationId xmlns:a16="http://schemas.microsoft.com/office/drawing/2014/main" id="{BD846328-0B63-EA4E-82B9-22DC464A5B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F6A43B85-51D0-1946-A3EC-55AA59DB30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41" name="Flowchart: Connector 3">
              <a:extLst>
                <a:ext uri="{FF2B5EF4-FFF2-40B4-BE49-F238E27FC236}">
                  <a16:creationId xmlns:a16="http://schemas.microsoft.com/office/drawing/2014/main" id="{68A6C8CF-B4AC-FA41-ACE0-8CEAF9EE0097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2AA2E1FF-41BC-CB40-BB2F-D92FE3E38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DB01F0C-7A8A-7048-A349-BCCF24CA5791}"/>
              </a:ext>
            </a:extLst>
          </p:cNvPr>
          <p:cNvGrpSpPr/>
          <p:nvPr/>
        </p:nvGrpSpPr>
        <p:grpSpPr>
          <a:xfrm>
            <a:off x="4997697" y="3789869"/>
            <a:ext cx="2194560" cy="2194560"/>
            <a:chOff x="5565889" y="3212976"/>
            <a:chExt cx="2194560" cy="2194560"/>
          </a:xfrm>
        </p:grpSpPr>
        <p:sp>
          <p:nvSpPr>
            <p:cNvPr id="120" name="Flowchart: Connector 12">
              <a:extLst>
                <a:ext uri="{FF2B5EF4-FFF2-40B4-BE49-F238E27FC236}">
                  <a16:creationId xmlns:a16="http://schemas.microsoft.com/office/drawing/2014/main" id="{7E3A15F4-A571-4440-847A-01DC028497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C0CD4A4-3C12-B440-A0FA-760800EEC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22" name="Flowchart: Connector 3">
              <a:extLst>
                <a:ext uri="{FF2B5EF4-FFF2-40B4-BE49-F238E27FC236}">
                  <a16:creationId xmlns:a16="http://schemas.microsoft.com/office/drawing/2014/main" id="{19A87987-F5D2-724B-8F75-6E0E0BAD28F3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2595C83-9C12-D74C-8D1B-C88192E56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208022E-4064-454F-9B3A-6D4D9D619221}"/>
              </a:ext>
            </a:extLst>
          </p:cNvPr>
          <p:cNvGrpSpPr/>
          <p:nvPr/>
        </p:nvGrpSpPr>
        <p:grpSpPr>
          <a:xfrm>
            <a:off x="5388967" y="1957873"/>
            <a:ext cx="2194560" cy="2194560"/>
            <a:chOff x="5565889" y="3212976"/>
            <a:chExt cx="2194560" cy="2194560"/>
          </a:xfrm>
        </p:grpSpPr>
        <p:sp>
          <p:nvSpPr>
            <p:cNvPr id="136" name="Flowchart: Connector 12">
              <a:extLst>
                <a:ext uri="{FF2B5EF4-FFF2-40B4-BE49-F238E27FC236}">
                  <a16:creationId xmlns:a16="http://schemas.microsoft.com/office/drawing/2014/main" id="{0FBD5391-12B9-6B44-9E01-0EB8090B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57CBE935-C1A1-C74E-80F3-5561FDC6D1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38" name="Flowchart: Connector 3">
              <a:extLst>
                <a:ext uri="{FF2B5EF4-FFF2-40B4-BE49-F238E27FC236}">
                  <a16:creationId xmlns:a16="http://schemas.microsoft.com/office/drawing/2014/main" id="{A55CC140-C916-404A-B6D5-0CA483B8B8FC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8EF0BE5-207D-8245-B4D7-653884E567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3808F92-392A-D04F-A88A-EAE23E9F3772}"/>
              </a:ext>
            </a:extLst>
          </p:cNvPr>
          <p:cNvGrpSpPr/>
          <p:nvPr/>
        </p:nvGrpSpPr>
        <p:grpSpPr>
          <a:xfrm>
            <a:off x="6356475" y="2057404"/>
            <a:ext cx="2194560" cy="2194560"/>
            <a:chOff x="5565889" y="3212976"/>
            <a:chExt cx="2194560" cy="2194560"/>
          </a:xfrm>
        </p:grpSpPr>
        <p:sp>
          <p:nvSpPr>
            <p:cNvPr id="92" name="Flowchart: Connector 12">
              <a:extLst>
                <a:ext uri="{FF2B5EF4-FFF2-40B4-BE49-F238E27FC236}">
                  <a16:creationId xmlns:a16="http://schemas.microsoft.com/office/drawing/2014/main" id="{20204B1E-4798-E646-9C85-4876330349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724541F-F3D5-5E43-8CB8-99EF89860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Flowchart: Connector 3">
              <a:extLst>
                <a:ext uri="{FF2B5EF4-FFF2-40B4-BE49-F238E27FC236}">
                  <a16:creationId xmlns:a16="http://schemas.microsoft.com/office/drawing/2014/main" id="{E6E9EEBC-FEB0-E24E-81A6-420553BD6DC2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8AC5F0D-62BC-C346-9A04-DA21C4EC0D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AAC7E-E7B3-7F47-BDA8-3C6553163B41}"/>
              </a:ext>
            </a:extLst>
          </p:cNvPr>
          <p:cNvSpPr txBox="1"/>
          <p:nvPr/>
        </p:nvSpPr>
        <p:spPr>
          <a:xfrm>
            <a:off x="-26714" y="6563976"/>
            <a:ext cx="4002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† Variable Radii Poisson-Disk Sampling, CCCG 2012.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A6E85AA-B46D-0D48-AFEB-289332C96CF0}"/>
              </a:ext>
            </a:extLst>
          </p:cNvPr>
          <p:cNvGrpSpPr/>
          <p:nvPr/>
        </p:nvGrpSpPr>
        <p:grpSpPr>
          <a:xfrm>
            <a:off x="4377169" y="2026977"/>
            <a:ext cx="4572000" cy="4572000"/>
            <a:chOff x="4377169" y="2026977"/>
            <a:chExt cx="4572000" cy="4572000"/>
          </a:xfrm>
        </p:grpSpPr>
        <p:sp>
          <p:nvSpPr>
            <p:cNvPr id="114" name="Flowchart: Connector 12">
              <a:extLst>
                <a:ext uri="{FF2B5EF4-FFF2-40B4-BE49-F238E27FC236}">
                  <a16:creationId xmlns:a16="http://schemas.microsoft.com/office/drawing/2014/main" id="{3B7560F1-2F76-834A-8BDE-2EBE15EF9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169" y="2026977"/>
              <a:ext cx="4572000" cy="4572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Flowchart: Connector 12">
              <a:extLst>
                <a:ext uri="{FF2B5EF4-FFF2-40B4-BE49-F238E27FC236}">
                  <a16:creationId xmlns:a16="http://schemas.microsoft.com/office/drawing/2014/main" id="{FAD76549-BFCF-C64E-995C-A09153F27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760091A-1EF7-894B-9D29-F02010775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CAA8356C-75F1-4444-A47E-9272CF04232B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0606E6A-389A-834E-A23C-29EBD14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pic>
        <p:nvPicPr>
          <p:cNvPr id="128" name="Picture 127">
            <a:extLst>
              <a:ext uri="{FF2B5EF4-FFF2-40B4-BE49-F238E27FC236}">
                <a16:creationId xmlns:a16="http://schemas.microsoft.com/office/drawing/2014/main" id="{1648CEE3-33E3-2E42-A0D8-39520E076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CC0B0E32-D58F-544A-8A9C-2FFDE6D578F2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030B956E-7985-EA4A-9CAA-B5AFA7350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79EA16F5-F24A-3D40-BC92-13274F1CA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132" name="Oval 131">
            <a:extLst>
              <a:ext uri="{FF2B5EF4-FFF2-40B4-BE49-F238E27FC236}">
                <a16:creationId xmlns:a16="http://schemas.microsoft.com/office/drawing/2014/main" id="{E3D5F39E-11C0-A542-8CE9-718CC834BF1C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4555ED3C-9FAC-3F4C-81CB-ACFD178734AF}"/>
              </a:ext>
            </a:extLst>
          </p:cNvPr>
          <p:cNvSpPr/>
          <p:nvPr/>
        </p:nvSpPr>
        <p:spPr>
          <a:xfrm>
            <a:off x="7398891" y="3105574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49" name="Text Placeholder 3">
            <a:extLst>
              <a:ext uri="{FF2B5EF4-FFF2-40B4-BE49-F238E27FC236}">
                <a16:creationId xmlns:a16="http://schemas.microsoft.com/office/drawing/2014/main" id="{CAB63F4F-AF82-DA4C-A56C-3DE2D2989594}"/>
              </a:ext>
            </a:extLst>
          </p:cNvPr>
          <p:cNvSpPr txBox="1">
            <a:spLocks/>
          </p:cNvSpPr>
          <p:nvPr/>
        </p:nvSpPr>
        <p:spPr>
          <a:xfrm>
            <a:off x="5403689" y="1212337"/>
            <a:ext cx="3796549" cy="8632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/>
              <a:t>Two-spokes mimic </a:t>
            </a:r>
            <a:br>
              <a:rPr lang="en-US" sz="2000" dirty="0"/>
            </a:br>
            <a:r>
              <a:rPr lang="en-US" sz="2000" dirty="0"/>
              <a:t>Two-radii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dirty="0"/>
              <a:t> = 2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-25000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97E3955-6C69-9D4D-9554-E59D5FBF3D69}"/>
              </a:ext>
            </a:extLst>
          </p:cNvPr>
          <p:cNvGrpSpPr/>
          <p:nvPr/>
        </p:nvGrpSpPr>
        <p:grpSpPr>
          <a:xfrm rot="8483959">
            <a:off x="6877907" y="4258240"/>
            <a:ext cx="567989" cy="2242422"/>
            <a:chOff x="6648812" y="2131263"/>
            <a:chExt cx="561479" cy="2216725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9907BA0-0BD4-9241-84B6-856591DE1FDA}"/>
                </a:ext>
              </a:extLst>
            </p:cNvPr>
            <p:cNvCxnSpPr>
              <a:cxnSpLocks/>
            </p:cNvCxnSpPr>
            <p:nvPr/>
          </p:nvCxnSpPr>
          <p:spPr>
            <a:xfrm rot="13116041">
              <a:off x="6666742" y="2237900"/>
              <a:ext cx="543549" cy="999089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0C67521-2031-CA47-A357-034BDFA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48812" y="2131263"/>
              <a:ext cx="391834" cy="2216725"/>
            </a:xfrm>
            <a:prstGeom prst="line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73B4FE0-D210-4845-AEAB-71EBAB654630}"/>
              </a:ext>
            </a:extLst>
          </p:cNvPr>
          <p:cNvGrpSpPr/>
          <p:nvPr/>
        </p:nvGrpSpPr>
        <p:grpSpPr>
          <a:xfrm rot="17360646">
            <a:off x="6253344" y="5018712"/>
            <a:ext cx="2051076" cy="1224531"/>
            <a:chOff x="5856630" y="2122958"/>
            <a:chExt cx="2286000" cy="1364784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05D54A6-078F-6F47-98A7-C72B570A1570}"/>
                </a:ext>
              </a:extLst>
            </p:cNvPr>
            <p:cNvCxnSpPr>
              <a:cxnSpLocks/>
            </p:cNvCxnSpPr>
            <p:nvPr/>
          </p:nvCxnSpPr>
          <p:spPr>
            <a:xfrm>
              <a:off x="6122679" y="2122958"/>
              <a:ext cx="1752936" cy="1364784"/>
            </a:xfrm>
            <a:prstGeom prst="line">
              <a:avLst/>
            </a:prstGeom>
            <a:ln w="63500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49B6961-3F29-BF41-9C5F-092E67DF3F64}"/>
                </a:ext>
              </a:extLst>
            </p:cNvPr>
            <p:cNvCxnSpPr>
              <a:cxnSpLocks/>
            </p:cNvCxnSpPr>
            <p:nvPr/>
          </p:nvCxnSpPr>
          <p:spPr>
            <a:xfrm rot="2280000" flipV="1">
              <a:off x="5856630" y="2808752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arrow" w="lg" len="med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id="{C0BBB1DB-6005-9946-98E6-D81F4968C8E8}"/>
              </a:ext>
            </a:extLst>
          </p:cNvPr>
          <p:cNvSpPr>
            <a:spLocks noChangeAspect="1"/>
          </p:cNvSpPr>
          <p:nvPr/>
        </p:nvSpPr>
        <p:spPr>
          <a:xfrm>
            <a:off x="7312714" y="5506156"/>
            <a:ext cx="109728" cy="10972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AF1E6E9-7932-5D40-9F09-3E740F756694}"/>
              </a:ext>
            </a:extLst>
          </p:cNvPr>
          <p:cNvSpPr/>
          <p:nvPr/>
        </p:nvSpPr>
        <p:spPr>
          <a:xfrm>
            <a:off x="6637729" y="5956366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09" name="Text Placeholder 3">
            <a:extLst>
              <a:ext uri="{FF2B5EF4-FFF2-40B4-BE49-F238E27FC236}">
                <a16:creationId xmlns:a16="http://schemas.microsoft.com/office/drawing/2014/main" id="{89C7B086-0A99-714D-B643-42963EDE7BA4}"/>
              </a:ext>
            </a:extLst>
          </p:cNvPr>
          <p:cNvSpPr txBox="1">
            <a:spLocks/>
          </p:cNvSpPr>
          <p:nvPr/>
        </p:nvSpPr>
        <p:spPr>
          <a:xfrm>
            <a:off x="0" y="878280"/>
            <a:ext cx="5857660" cy="23811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Eliminate the spike – </a:t>
            </a:r>
            <a:r>
              <a:rPr lang="en-US" dirty="0"/>
              <a:t>we solved this in 2012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lvl="1"/>
            <a:r>
              <a:rPr lang="en-US" sz="2000" baseline="30000" dirty="0"/>
              <a:t> † </a:t>
            </a:r>
            <a:r>
              <a:rPr lang="en-US" sz="2000" dirty="0"/>
              <a:t>Two-radii sampling</a:t>
            </a:r>
            <a:r>
              <a:rPr lang="en-US" sz="2000" baseline="30000" dirty="0"/>
              <a:t>  </a:t>
            </a:r>
            <a:r>
              <a:rPr lang="en-US" sz="2000" dirty="0"/>
              <a:t> :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 </a:t>
            </a:r>
            <a:r>
              <a:rPr lang="en-US" dirty="0"/>
              <a:t>≠</a:t>
            </a:r>
            <a:r>
              <a:rPr lang="en-US" sz="2000" dirty="0"/>
              <a:t>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30000" dirty="0"/>
          </a:p>
          <a:p>
            <a:pPr lvl="2"/>
            <a:r>
              <a:rPr lang="en-US" sz="1600" dirty="0"/>
              <a:t>Small blue </a:t>
            </a:r>
            <a:r>
              <a:rPr lang="en-US" sz="1600" dirty="0" err="1"/>
              <a:t>r</a:t>
            </a:r>
            <a:r>
              <a:rPr lang="en-US" sz="1600" baseline="-25000" dirty="0" err="1"/>
              <a:t>free</a:t>
            </a:r>
            <a:r>
              <a:rPr lang="en-US" sz="1600" dirty="0"/>
              <a:t> minimum sample separation</a:t>
            </a:r>
          </a:p>
          <a:p>
            <a:pPr lvl="2"/>
            <a:r>
              <a:rPr lang="en-US" sz="1600" dirty="0"/>
              <a:t>Large green </a:t>
            </a:r>
            <a:r>
              <a:rPr lang="en-US" sz="1600" dirty="0" err="1"/>
              <a:t>r</a:t>
            </a:r>
            <a:r>
              <a:rPr lang="en-US" sz="1600" baseline="-25000" dirty="0" err="1"/>
              <a:t>conflict</a:t>
            </a:r>
            <a:r>
              <a:rPr lang="en-US" sz="1600" dirty="0"/>
              <a:t> maximum domain-to-sample</a:t>
            </a:r>
          </a:p>
          <a:p>
            <a:pPr lvl="3"/>
            <a:r>
              <a:rPr lang="en-US" sz="1600" dirty="0"/>
              <a:t>Unique coverage: accept candidate only if </a:t>
            </a:r>
            <a:br>
              <a:rPr lang="en-US" sz="1600" dirty="0"/>
            </a:br>
            <a:r>
              <a:rPr lang="en-US" sz="1600" dirty="0"/>
              <a:t>its green disk covers uniquely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1FADE5E-3114-2246-9E73-1407AB3E59A7}"/>
              </a:ext>
            </a:extLst>
          </p:cNvPr>
          <p:cNvCxnSpPr>
            <a:cxnSpLocks/>
          </p:cNvCxnSpPr>
          <p:nvPr/>
        </p:nvCxnSpPr>
        <p:spPr>
          <a:xfrm flipH="1">
            <a:off x="4437959" y="4327941"/>
            <a:ext cx="2220428" cy="507680"/>
          </a:xfrm>
          <a:prstGeom prst="line">
            <a:avLst/>
          </a:prstGeom>
          <a:ln w="2540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50526613-1C31-3F4C-80BF-4EF4623B2316}"/>
              </a:ext>
            </a:extLst>
          </p:cNvPr>
          <p:cNvCxnSpPr>
            <a:cxnSpLocks/>
          </p:cNvCxnSpPr>
          <p:nvPr/>
        </p:nvCxnSpPr>
        <p:spPr>
          <a:xfrm>
            <a:off x="6662057" y="4317618"/>
            <a:ext cx="436700" cy="2266868"/>
          </a:xfrm>
          <a:prstGeom prst="line">
            <a:avLst/>
          </a:prstGeom>
          <a:ln w="2540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62854890-FD82-9240-8AF2-9AA1219E3DE2}"/>
              </a:ext>
            </a:extLst>
          </p:cNvPr>
          <p:cNvCxnSpPr>
            <a:cxnSpLocks/>
          </p:cNvCxnSpPr>
          <p:nvPr/>
        </p:nvCxnSpPr>
        <p:spPr>
          <a:xfrm flipV="1">
            <a:off x="6662057" y="2054069"/>
            <a:ext cx="487524" cy="2263549"/>
          </a:xfrm>
          <a:prstGeom prst="line">
            <a:avLst/>
          </a:prstGeom>
          <a:ln w="2540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C0174E65-E0EE-B34F-AEBB-961932E9E0EC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99B1CB7F-EF25-644E-9652-E69C42C916E2}"/>
              </a:ext>
            </a:extLst>
          </p:cNvPr>
          <p:cNvGrpSpPr/>
          <p:nvPr/>
        </p:nvGrpSpPr>
        <p:grpSpPr>
          <a:xfrm>
            <a:off x="317744" y="2662803"/>
            <a:ext cx="3657600" cy="3901173"/>
            <a:chOff x="317744" y="2662803"/>
            <a:chExt cx="3657600" cy="3901173"/>
          </a:xfrm>
        </p:grpSpPr>
        <p:sp>
          <p:nvSpPr>
            <p:cNvPr id="157" name="Flowchart: Connector 9">
              <a:extLst>
                <a:ext uri="{FF2B5EF4-FFF2-40B4-BE49-F238E27FC236}">
                  <a16:creationId xmlns:a16="http://schemas.microsoft.com/office/drawing/2014/main" id="{B1696548-1ED0-A343-97DF-3E5726ADFD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1563" y="31331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58" name="Flowchart: Connector 9">
              <a:extLst>
                <a:ext uri="{FF2B5EF4-FFF2-40B4-BE49-F238E27FC236}">
                  <a16:creationId xmlns:a16="http://schemas.microsoft.com/office/drawing/2014/main" id="{2707E949-FA2F-3D4C-B16E-680C8AFBD7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5963" y="355856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59" name="Flowchart: Connector 9">
              <a:extLst>
                <a:ext uri="{FF2B5EF4-FFF2-40B4-BE49-F238E27FC236}">
                  <a16:creationId xmlns:a16="http://schemas.microsoft.com/office/drawing/2014/main" id="{C32F9F0C-1E07-9D49-AD4A-3BED9841C0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0863" y="29045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60" name="Flowchart: Connector 9">
              <a:extLst>
                <a:ext uri="{FF2B5EF4-FFF2-40B4-BE49-F238E27FC236}">
                  <a16:creationId xmlns:a16="http://schemas.microsoft.com/office/drawing/2014/main" id="{324342B2-2E7B-4640-8504-70BB7940AD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541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61" name="Flowchart: Connector 9">
              <a:extLst>
                <a:ext uri="{FF2B5EF4-FFF2-40B4-BE49-F238E27FC236}">
                  <a16:creationId xmlns:a16="http://schemas.microsoft.com/office/drawing/2014/main" id="{DF469C1D-0D52-9646-9089-0806BDE977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6459" y="326869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62" name="Flowchart: Connector 9">
              <a:extLst>
                <a:ext uri="{FF2B5EF4-FFF2-40B4-BE49-F238E27FC236}">
                  <a16:creationId xmlns:a16="http://schemas.microsoft.com/office/drawing/2014/main" id="{E26D2A0D-A764-5E48-818A-3B4ECFD42D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2236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41E32834-DF9C-0F47-97B6-D9314A36863B}"/>
                </a:ext>
              </a:extLst>
            </p:cNvPr>
            <p:cNvSpPr/>
            <p:nvPr/>
          </p:nvSpPr>
          <p:spPr bwMode="auto">
            <a:xfrm>
              <a:off x="317744" y="2729752"/>
              <a:ext cx="3657600" cy="36576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Times" pitchFamily="18" charset="0"/>
              </a:endParaRPr>
            </a:p>
          </p:txBody>
        </p:sp>
        <p:sp>
          <p:nvSpPr>
            <p:cNvPr id="164" name="Flowchart: Connector 9">
              <a:extLst>
                <a:ext uri="{FF2B5EF4-FFF2-40B4-BE49-F238E27FC236}">
                  <a16:creationId xmlns:a16="http://schemas.microsoft.com/office/drawing/2014/main" id="{2011E6A9-80EC-9C41-8AC1-B605003763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4004" y="5086450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65" name="Flowchart: Connector 9">
              <a:extLst>
                <a:ext uri="{FF2B5EF4-FFF2-40B4-BE49-F238E27FC236}">
                  <a16:creationId xmlns:a16="http://schemas.microsoft.com/office/drawing/2014/main" id="{20122771-C6B6-5B43-957D-6640A83412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447" y="561277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66" name="Flowchart: Connector 9">
              <a:extLst>
                <a:ext uri="{FF2B5EF4-FFF2-40B4-BE49-F238E27FC236}">
                  <a16:creationId xmlns:a16="http://schemas.microsoft.com/office/drawing/2014/main" id="{0F94ACF7-E282-3146-A398-E1812070E7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15145" y="574101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67" name="Flowchart: Connector 9">
              <a:extLst>
                <a:ext uri="{FF2B5EF4-FFF2-40B4-BE49-F238E27FC236}">
                  <a16:creationId xmlns:a16="http://schemas.microsoft.com/office/drawing/2014/main" id="{A3F729DA-EFED-594D-845C-4EB0A53055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1894" y="490360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Connector 9">
              <a:extLst>
                <a:ext uri="{FF2B5EF4-FFF2-40B4-BE49-F238E27FC236}">
                  <a16:creationId xmlns:a16="http://schemas.microsoft.com/office/drawing/2014/main" id="{1B37C68A-92A3-8F47-AC82-80843FBDA0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39213" y="5277532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69" name="Flowchart: Connector 9">
              <a:extLst>
                <a:ext uri="{FF2B5EF4-FFF2-40B4-BE49-F238E27FC236}">
                  <a16:creationId xmlns:a16="http://schemas.microsoft.com/office/drawing/2014/main" id="{6AB1EB49-5002-EA4F-9CE6-FB9DBD65C9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641" y="415163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70" name="Flowchart: Connector 9">
              <a:extLst>
                <a:ext uri="{FF2B5EF4-FFF2-40B4-BE49-F238E27FC236}">
                  <a16:creationId xmlns:a16="http://schemas.microsoft.com/office/drawing/2014/main" id="{611217D2-A603-5A46-A2FF-CF162AE930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6068" y="5170261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71" name="Flowchart: Connector 9">
              <a:extLst>
                <a:ext uri="{FF2B5EF4-FFF2-40B4-BE49-F238E27FC236}">
                  <a16:creationId xmlns:a16="http://schemas.microsoft.com/office/drawing/2014/main" id="{7966A199-B650-F945-B7F2-6518ED3232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493" y="496395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72" name="Flowchart: Connector 9">
              <a:extLst>
                <a:ext uri="{FF2B5EF4-FFF2-40B4-BE49-F238E27FC236}">
                  <a16:creationId xmlns:a16="http://schemas.microsoft.com/office/drawing/2014/main" id="{616D6EE0-DE62-E34B-B2B6-3A0D8294D2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4810" y="266280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73" name="Flowchart: Connector 9">
              <a:extLst>
                <a:ext uri="{FF2B5EF4-FFF2-40B4-BE49-F238E27FC236}">
                  <a16:creationId xmlns:a16="http://schemas.microsoft.com/office/drawing/2014/main" id="{FAC8176B-F679-4C47-8E60-6B3A53E3D484}"/>
                </a:ext>
              </a:extLst>
            </p:cNvPr>
            <p:cNvSpPr/>
            <p:nvPr/>
          </p:nvSpPr>
          <p:spPr>
            <a:xfrm>
              <a:off x="1179363" y="33172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797FA68E-0002-7240-9135-F44DA5CFA627}"/>
                </a:ext>
              </a:extLst>
            </p:cNvPr>
            <p:cNvSpPr/>
            <p:nvPr/>
          </p:nvSpPr>
          <p:spPr>
            <a:xfrm>
              <a:off x="1405677" y="35435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lowchart: Connector 9">
              <a:extLst>
                <a:ext uri="{FF2B5EF4-FFF2-40B4-BE49-F238E27FC236}">
                  <a16:creationId xmlns:a16="http://schemas.microsoft.com/office/drawing/2014/main" id="{69A88EA4-0FE4-6843-9E0E-0653A98113FC}"/>
                </a:ext>
              </a:extLst>
            </p:cNvPr>
            <p:cNvSpPr/>
            <p:nvPr/>
          </p:nvSpPr>
          <p:spPr>
            <a:xfrm>
              <a:off x="2093763" y="374271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49DADF5D-EAC8-6543-AAF2-705ADB22256D}"/>
                </a:ext>
              </a:extLst>
            </p:cNvPr>
            <p:cNvSpPr/>
            <p:nvPr/>
          </p:nvSpPr>
          <p:spPr>
            <a:xfrm>
              <a:off x="2320077" y="396902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lowchart: Connector 9">
              <a:extLst>
                <a:ext uri="{FF2B5EF4-FFF2-40B4-BE49-F238E27FC236}">
                  <a16:creationId xmlns:a16="http://schemas.microsoft.com/office/drawing/2014/main" id="{7B6E7569-E0BE-9F4A-8C19-21BCF4878EB5}"/>
                </a:ext>
              </a:extLst>
            </p:cNvPr>
            <p:cNvSpPr/>
            <p:nvPr/>
          </p:nvSpPr>
          <p:spPr>
            <a:xfrm>
              <a:off x="1928663" y="30886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06802AD0-6F49-0549-AC11-9116513B6F5F}"/>
                </a:ext>
              </a:extLst>
            </p:cNvPr>
            <p:cNvSpPr/>
            <p:nvPr/>
          </p:nvSpPr>
          <p:spPr>
            <a:xfrm>
              <a:off x="2154977" y="33149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lowchart: Connector 9">
              <a:extLst>
                <a:ext uri="{FF2B5EF4-FFF2-40B4-BE49-F238E27FC236}">
                  <a16:creationId xmlns:a16="http://schemas.microsoft.com/office/drawing/2014/main" id="{EBEFB837-CE69-C640-AAD4-66BE2D2A2368}"/>
                </a:ext>
              </a:extLst>
            </p:cNvPr>
            <p:cNvSpPr/>
            <p:nvPr/>
          </p:nvSpPr>
          <p:spPr>
            <a:xfrm>
              <a:off x="150321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A2C188E6-6159-4941-9437-D369971E86E4}"/>
                </a:ext>
              </a:extLst>
            </p:cNvPr>
            <p:cNvSpPr/>
            <p:nvPr/>
          </p:nvSpPr>
          <p:spPr>
            <a:xfrm>
              <a:off x="172952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lowchart: Connector 9">
              <a:extLst>
                <a:ext uri="{FF2B5EF4-FFF2-40B4-BE49-F238E27FC236}">
                  <a16:creationId xmlns:a16="http://schemas.microsoft.com/office/drawing/2014/main" id="{482C249D-CB99-5E40-854D-47FFE36896EF}"/>
                </a:ext>
              </a:extLst>
            </p:cNvPr>
            <p:cNvSpPr/>
            <p:nvPr/>
          </p:nvSpPr>
          <p:spPr>
            <a:xfrm>
              <a:off x="2324259" y="345284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79DD043B-36E3-D040-9354-4CA99DD2ACAD}"/>
                </a:ext>
              </a:extLst>
            </p:cNvPr>
            <p:cNvSpPr/>
            <p:nvPr/>
          </p:nvSpPr>
          <p:spPr>
            <a:xfrm>
              <a:off x="2550573" y="367915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lowchart: Connector 9">
              <a:extLst>
                <a:ext uri="{FF2B5EF4-FFF2-40B4-BE49-F238E27FC236}">
                  <a16:creationId xmlns:a16="http://schemas.microsoft.com/office/drawing/2014/main" id="{394176EA-F302-BD45-B9D2-D44F824F5CE0}"/>
                </a:ext>
              </a:extLst>
            </p:cNvPr>
            <p:cNvSpPr/>
            <p:nvPr/>
          </p:nvSpPr>
          <p:spPr>
            <a:xfrm>
              <a:off x="785293" y="514810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D7B38CB0-D0A3-F045-8DD6-095C48B26662}"/>
                </a:ext>
              </a:extLst>
            </p:cNvPr>
            <p:cNvSpPr/>
            <p:nvPr/>
          </p:nvSpPr>
          <p:spPr>
            <a:xfrm>
              <a:off x="1011607" y="537442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lowchart: Connector 9">
              <a:extLst>
                <a:ext uri="{FF2B5EF4-FFF2-40B4-BE49-F238E27FC236}">
                  <a16:creationId xmlns:a16="http://schemas.microsoft.com/office/drawing/2014/main" id="{CC0AD2E2-CA8B-6A40-B25A-08371A48ABDD}"/>
                </a:ext>
              </a:extLst>
            </p:cNvPr>
            <p:cNvSpPr/>
            <p:nvPr/>
          </p:nvSpPr>
          <p:spPr>
            <a:xfrm>
              <a:off x="1382610" y="284695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A734F62-3B21-AF42-959C-90D311D1C28C}"/>
                </a:ext>
              </a:extLst>
            </p:cNvPr>
            <p:cNvSpPr/>
            <p:nvPr/>
          </p:nvSpPr>
          <p:spPr>
            <a:xfrm>
              <a:off x="1608924" y="307326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Flowchart: Connector 9">
              <a:extLst>
                <a:ext uri="{FF2B5EF4-FFF2-40B4-BE49-F238E27FC236}">
                  <a16:creationId xmlns:a16="http://schemas.microsoft.com/office/drawing/2014/main" id="{D0F0C62F-2C95-9A47-AB3D-23B7F873D6D1}"/>
                </a:ext>
              </a:extLst>
            </p:cNvPr>
            <p:cNvSpPr/>
            <p:nvPr/>
          </p:nvSpPr>
          <p:spPr>
            <a:xfrm>
              <a:off x="2717013" y="5461682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00B97E18-DA30-E942-8837-4687ACD029B9}"/>
                </a:ext>
              </a:extLst>
            </p:cNvPr>
            <p:cNvSpPr/>
            <p:nvPr/>
          </p:nvSpPr>
          <p:spPr>
            <a:xfrm>
              <a:off x="2943327" y="5687996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lowchart: Connector 9">
              <a:extLst>
                <a:ext uri="{FF2B5EF4-FFF2-40B4-BE49-F238E27FC236}">
                  <a16:creationId xmlns:a16="http://schemas.microsoft.com/office/drawing/2014/main" id="{AAB791A9-D623-6043-8B41-D53D762E8268}"/>
                </a:ext>
              </a:extLst>
            </p:cNvPr>
            <p:cNvSpPr/>
            <p:nvPr/>
          </p:nvSpPr>
          <p:spPr>
            <a:xfrm>
              <a:off x="585441" y="433578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27660B1C-2670-654A-BF7D-F9A02C80629D}"/>
                </a:ext>
              </a:extLst>
            </p:cNvPr>
            <p:cNvSpPr/>
            <p:nvPr/>
          </p:nvSpPr>
          <p:spPr>
            <a:xfrm>
              <a:off x="811755" y="456209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lowchart: Connector 9">
              <a:extLst>
                <a:ext uri="{FF2B5EF4-FFF2-40B4-BE49-F238E27FC236}">
                  <a16:creationId xmlns:a16="http://schemas.microsoft.com/office/drawing/2014/main" id="{50985089-469B-F94C-ABC4-BAC27FA59EFE}"/>
                </a:ext>
              </a:extLst>
            </p:cNvPr>
            <p:cNvSpPr/>
            <p:nvPr/>
          </p:nvSpPr>
          <p:spPr>
            <a:xfrm>
              <a:off x="533868" y="5354411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4C769146-3D0B-404D-86C5-EA2C408EB4E8}"/>
                </a:ext>
              </a:extLst>
            </p:cNvPr>
            <p:cNvSpPr/>
            <p:nvPr/>
          </p:nvSpPr>
          <p:spPr>
            <a:xfrm>
              <a:off x="760182" y="5580725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Flowchart: Connector 9">
              <a:extLst>
                <a:ext uri="{FF2B5EF4-FFF2-40B4-BE49-F238E27FC236}">
                  <a16:creationId xmlns:a16="http://schemas.microsoft.com/office/drawing/2014/main" id="{F032616E-90C7-8340-8E0F-D759FDD6B824}"/>
                </a:ext>
              </a:extLst>
            </p:cNvPr>
            <p:cNvSpPr/>
            <p:nvPr/>
          </p:nvSpPr>
          <p:spPr>
            <a:xfrm>
              <a:off x="1592945" y="592516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4" name="Flowchart: Connector 9">
              <a:extLst>
                <a:ext uri="{FF2B5EF4-FFF2-40B4-BE49-F238E27FC236}">
                  <a16:creationId xmlns:a16="http://schemas.microsoft.com/office/drawing/2014/main" id="{D9B8ED6F-0094-9642-9F00-F842672F76BD}"/>
                </a:ext>
              </a:extLst>
            </p:cNvPr>
            <p:cNvSpPr/>
            <p:nvPr/>
          </p:nvSpPr>
          <p:spPr>
            <a:xfrm>
              <a:off x="2149694" y="508775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2FC44760-B2A0-8144-A898-4DBFC3D4B096}"/>
                </a:ext>
              </a:extLst>
            </p:cNvPr>
            <p:cNvSpPr/>
            <p:nvPr/>
          </p:nvSpPr>
          <p:spPr>
            <a:xfrm>
              <a:off x="2376008" y="531407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Flowchart: Connector 9">
              <a:extLst>
                <a:ext uri="{FF2B5EF4-FFF2-40B4-BE49-F238E27FC236}">
                  <a16:creationId xmlns:a16="http://schemas.microsoft.com/office/drawing/2014/main" id="{958806E5-9732-0E46-8349-4CE29D5F77A6}"/>
                </a:ext>
              </a:extLst>
            </p:cNvPr>
            <p:cNvSpPr/>
            <p:nvPr/>
          </p:nvSpPr>
          <p:spPr>
            <a:xfrm>
              <a:off x="2143247" y="579692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3452C01B-A2F8-9449-818B-20DA54A99139}"/>
                </a:ext>
              </a:extLst>
            </p:cNvPr>
            <p:cNvSpPr/>
            <p:nvPr/>
          </p:nvSpPr>
          <p:spPr>
            <a:xfrm>
              <a:off x="2369561" y="602324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Flowchart: Connector 9">
              <a:extLst>
                <a:ext uri="{FF2B5EF4-FFF2-40B4-BE49-F238E27FC236}">
                  <a16:creationId xmlns:a16="http://schemas.microsoft.com/office/drawing/2014/main" id="{3303D813-8946-374D-94AD-5959453D9C97}"/>
                </a:ext>
              </a:extLst>
            </p:cNvPr>
            <p:cNvSpPr/>
            <p:nvPr/>
          </p:nvSpPr>
          <p:spPr>
            <a:xfrm>
              <a:off x="1571804" y="5270600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FF78C9C4-B68D-1C49-93CC-A9DADAB5CE09}"/>
                </a:ext>
              </a:extLst>
            </p:cNvPr>
            <p:cNvSpPr/>
            <p:nvPr/>
          </p:nvSpPr>
          <p:spPr>
            <a:xfrm>
              <a:off x="1798118" y="5496914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Flowchart: Connector 9">
              <a:extLst>
                <a:ext uri="{FF2B5EF4-FFF2-40B4-BE49-F238E27FC236}">
                  <a16:creationId xmlns:a16="http://schemas.microsoft.com/office/drawing/2014/main" id="{30D3F32D-6467-5544-B881-7D2456DB32B3}"/>
                </a:ext>
              </a:extLst>
            </p:cNvPr>
            <p:cNvSpPr/>
            <p:nvPr/>
          </p:nvSpPr>
          <p:spPr>
            <a:xfrm>
              <a:off x="250016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0B0D3449-9437-724B-9C41-7C3A977BC145}"/>
                </a:ext>
              </a:extLst>
            </p:cNvPr>
            <p:cNvSpPr/>
            <p:nvPr/>
          </p:nvSpPr>
          <p:spPr>
            <a:xfrm>
              <a:off x="272647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447AE19B-5D8E-BE4F-8CD2-8D69DA4BBA40}"/>
                </a:ext>
              </a:extLst>
            </p:cNvPr>
            <p:cNvSpPr/>
            <p:nvPr/>
          </p:nvSpPr>
          <p:spPr>
            <a:xfrm>
              <a:off x="1819259" y="615148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E3E9638C-F409-F145-B7B8-E15D0DD7F2E0}"/>
                </a:ext>
              </a:extLst>
            </p:cNvPr>
            <p:cNvGrpSpPr/>
            <p:nvPr/>
          </p:nvGrpSpPr>
          <p:grpSpPr>
            <a:xfrm>
              <a:off x="1407312" y="3003026"/>
              <a:ext cx="822960" cy="822960"/>
              <a:chOff x="7780434" y="277986"/>
              <a:chExt cx="822960" cy="822960"/>
            </a:xfrm>
          </p:grpSpPr>
          <p:sp>
            <p:nvSpPr>
              <p:cNvPr id="204" name="Flowchart: Connector 9">
                <a:extLst>
                  <a:ext uri="{FF2B5EF4-FFF2-40B4-BE49-F238E27FC236}">
                    <a16:creationId xmlns:a16="http://schemas.microsoft.com/office/drawing/2014/main" id="{C8C974B1-F702-E344-8FE8-B8E4B6D7D3A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80434" y="277986"/>
                <a:ext cx="822960" cy="822960"/>
              </a:xfrm>
              <a:prstGeom prst="flowChartConnector">
                <a:avLst/>
              </a:prstGeom>
              <a:solidFill>
                <a:schemeClr val="accent1">
                  <a:alpha val="50000"/>
                </a:schemeClr>
              </a:solidFill>
              <a:ln w="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Flowchart: Connector 9">
                <a:extLst>
                  <a:ext uri="{FF2B5EF4-FFF2-40B4-BE49-F238E27FC236}">
                    <a16:creationId xmlns:a16="http://schemas.microsoft.com/office/drawing/2014/main" id="{5D04CCB0-1624-C948-9BF5-FE3EFC987BDA}"/>
                  </a:ext>
                </a:extLst>
              </p:cNvPr>
              <p:cNvSpPr/>
              <p:nvPr/>
            </p:nvSpPr>
            <p:spPr>
              <a:xfrm>
                <a:off x="7958234" y="462136"/>
                <a:ext cx="457200" cy="457200"/>
              </a:xfrm>
              <a:prstGeom prst="flowChartConnector">
                <a:avLst/>
              </a:prstGeom>
              <a:solidFill>
                <a:srgbClr val="C0C9FE"/>
              </a:solidFill>
              <a:ln w="0">
                <a:solidFill>
                  <a:srgbClr val="17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FDEC4DA9-EFE8-8842-B8D5-158D0D0B3057}"/>
                  </a:ext>
                </a:extLst>
              </p:cNvPr>
              <p:cNvSpPr/>
              <p:nvPr/>
            </p:nvSpPr>
            <p:spPr>
              <a:xfrm>
                <a:off x="8184548" y="688450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010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">
        <p:fade/>
      </p:transition>
    </mc:Choice>
    <mc:Fallback xmlns="">
      <p:transition spd="med" advTm="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2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2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2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4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F4C72C-A3C4-5846-BBE1-F3A112518893}"/>
              </a:ext>
            </a:extLst>
          </p:cNvPr>
          <p:cNvGrpSpPr/>
          <p:nvPr/>
        </p:nvGrpSpPr>
        <p:grpSpPr>
          <a:xfrm>
            <a:off x="5592909" y="4903328"/>
            <a:ext cx="2194560" cy="2194560"/>
            <a:chOff x="5565889" y="3212976"/>
            <a:chExt cx="2194560" cy="2194560"/>
          </a:xfrm>
        </p:grpSpPr>
        <p:sp>
          <p:nvSpPr>
            <p:cNvPr id="111" name="Flowchart: Connector 12">
              <a:extLst>
                <a:ext uri="{FF2B5EF4-FFF2-40B4-BE49-F238E27FC236}">
                  <a16:creationId xmlns:a16="http://schemas.microsoft.com/office/drawing/2014/main" id="{C6CED775-C8D5-EE4A-8C78-E9B39E165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2246D37-86C7-F241-B318-4CBCEBA4E3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3" name="Flowchart: Connector 3">
              <a:extLst>
                <a:ext uri="{FF2B5EF4-FFF2-40B4-BE49-F238E27FC236}">
                  <a16:creationId xmlns:a16="http://schemas.microsoft.com/office/drawing/2014/main" id="{5E0021FB-A7C1-8B40-B81B-DBB51D14CE14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ABD8F1F-3527-A04D-8C64-27E8E0B3EF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A395BE2-60C6-ED4C-8D13-2CCCB34ED362}"/>
              </a:ext>
            </a:extLst>
          </p:cNvPr>
          <p:cNvGrpSpPr/>
          <p:nvPr/>
        </p:nvGrpSpPr>
        <p:grpSpPr>
          <a:xfrm>
            <a:off x="6708410" y="3089847"/>
            <a:ext cx="2194560" cy="2194560"/>
            <a:chOff x="5565889" y="3212976"/>
            <a:chExt cx="2194560" cy="2194560"/>
          </a:xfrm>
        </p:grpSpPr>
        <p:sp>
          <p:nvSpPr>
            <p:cNvPr id="152" name="Flowchart: Connector 12">
              <a:extLst>
                <a:ext uri="{FF2B5EF4-FFF2-40B4-BE49-F238E27FC236}">
                  <a16:creationId xmlns:a16="http://schemas.microsoft.com/office/drawing/2014/main" id="{0003E4A1-1A23-BE46-876A-B1653EA1A4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3D6777B3-460F-AE47-B1A6-C8746B87D0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54" name="Flowchart: Connector 3">
              <a:extLst>
                <a:ext uri="{FF2B5EF4-FFF2-40B4-BE49-F238E27FC236}">
                  <a16:creationId xmlns:a16="http://schemas.microsoft.com/office/drawing/2014/main" id="{B7EBF9AF-74AD-F94E-A07F-EA61FB967B78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3BE481A-41EC-C941-A245-42A2890F18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CE4B83B-31B7-E54C-91A5-0EEC62AE2205}"/>
              </a:ext>
            </a:extLst>
          </p:cNvPr>
          <p:cNvGrpSpPr/>
          <p:nvPr/>
        </p:nvGrpSpPr>
        <p:grpSpPr>
          <a:xfrm>
            <a:off x="7601477" y="3885965"/>
            <a:ext cx="2194560" cy="2194560"/>
            <a:chOff x="5565889" y="3212976"/>
            <a:chExt cx="2194560" cy="2194560"/>
          </a:xfrm>
        </p:grpSpPr>
        <p:sp>
          <p:nvSpPr>
            <p:cNvPr id="134" name="Flowchart: Connector 12">
              <a:extLst>
                <a:ext uri="{FF2B5EF4-FFF2-40B4-BE49-F238E27FC236}">
                  <a16:creationId xmlns:a16="http://schemas.microsoft.com/office/drawing/2014/main" id="{BD846328-0B63-EA4E-82B9-22DC464A5B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F6A43B85-51D0-1946-A3EC-55AA59DB30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41" name="Flowchart: Connector 3">
              <a:extLst>
                <a:ext uri="{FF2B5EF4-FFF2-40B4-BE49-F238E27FC236}">
                  <a16:creationId xmlns:a16="http://schemas.microsoft.com/office/drawing/2014/main" id="{68A6C8CF-B4AC-FA41-ACE0-8CEAF9EE0097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2AA2E1FF-41BC-CB40-BB2F-D92FE3E38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DB01F0C-7A8A-7048-A349-BCCF24CA5791}"/>
              </a:ext>
            </a:extLst>
          </p:cNvPr>
          <p:cNvGrpSpPr/>
          <p:nvPr/>
        </p:nvGrpSpPr>
        <p:grpSpPr>
          <a:xfrm>
            <a:off x="4997697" y="3789869"/>
            <a:ext cx="2194560" cy="2194560"/>
            <a:chOff x="5565889" y="3212976"/>
            <a:chExt cx="2194560" cy="2194560"/>
          </a:xfrm>
        </p:grpSpPr>
        <p:sp>
          <p:nvSpPr>
            <p:cNvPr id="120" name="Flowchart: Connector 12">
              <a:extLst>
                <a:ext uri="{FF2B5EF4-FFF2-40B4-BE49-F238E27FC236}">
                  <a16:creationId xmlns:a16="http://schemas.microsoft.com/office/drawing/2014/main" id="{7E3A15F4-A571-4440-847A-01DC028497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C0CD4A4-3C12-B440-A0FA-760800EEC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22" name="Flowchart: Connector 3">
              <a:extLst>
                <a:ext uri="{FF2B5EF4-FFF2-40B4-BE49-F238E27FC236}">
                  <a16:creationId xmlns:a16="http://schemas.microsoft.com/office/drawing/2014/main" id="{19A87987-F5D2-724B-8F75-6E0E0BAD28F3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2595C83-9C12-D74C-8D1B-C88192E56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208022E-4064-454F-9B3A-6D4D9D619221}"/>
              </a:ext>
            </a:extLst>
          </p:cNvPr>
          <p:cNvGrpSpPr/>
          <p:nvPr/>
        </p:nvGrpSpPr>
        <p:grpSpPr>
          <a:xfrm>
            <a:off x="5388967" y="1957873"/>
            <a:ext cx="2194560" cy="2194560"/>
            <a:chOff x="5565889" y="3212976"/>
            <a:chExt cx="2194560" cy="2194560"/>
          </a:xfrm>
        </p:grpSpPr>
        <p:sp>
          <p:nvSpPr>
            <p:cNvPr id="136" name="Flowchart: Connector 12">
              <a:extLst>
                <a:ext uri="{FF2B5EF4-FFF2-40B4-BE49-F238E27FC236}">
                  <a16:creationId xmlns:a16="http://schemas.microsoft.com/office/drawing/2014/main" id="{0FBD5391-12B9-6B44-9E01-0EB8090B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57CBE935-C1A1-C74E-80F3-5561FDC6D1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38" name="Flowchart: Connector 3">
              <a:extLst>
                <a:ext uri="{FF2B5EF4-FFF2-40B4-BE49-F238E27FC236}">
                  <a16:creationId xmlns:a16="http://schemas.microsoft.com/office/drawing/2014/main" id="{A55CC140-C916-404A-B6D5-0CA483B8B8FC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8EF0BE5-207D-8245-B4D7-653884E567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3808F92-392A-D04F-A88A-EAE23E9F3772}"/>
              </a:ext>
            </a:extLst>
          </p:cNvPr>
          <p:cNvGrpSpPr/>
          <p:nvPr/>
        </p:nvGrpSpPr>
        <p:grpSpPr>
          <a:xfrm>
            <a:off x="6356475" y="2057404"/>
            <a:ext cx="2194560" cy="2194560"/>
            <a:chOff x="5565889" y="3212976"/>
            <a:chExt cx="2194560" cy="2194560"/>
          </a:xfrm>
        </p:grpSpPr>
        <p:sp>
          <p:nvSpPr>
            <p:cNvPr id="92" name="Flowchart: Connector 12">
              <a:extLst>
                <a:ext uri="{FF2B5EF4-FFF2-40B4-BE49-F238E27FC236}">
                  <a16:creationId xmlns:a16="http://schemas.microsoft.com/office/drawing/2014/main" id="{20204B1E-4798-E646-9C85-4876330349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724541F-F3D5-5E43-8CB8-99EF89860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Flowchart: Connector 3">
              <a:extLst>
                <a:ext uri="{FF2B5EF4-FFF2-40B4-BE49-F238E27FC236}">
                  <a16:creationId xmlns:a16="http://schemas.microsoft.com/office/drawing/2014/main" id="{E6E9EEBC-FEB0-E24E-81A6-420553BD6DC2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8AC5F0D-62BC-C346-9A04-DA21C4EC0D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AAC7E-E7B3-7F47-BDA8-3C6553163B41}"/>
              </a:ext>
            </a:extLst>
          </p:cNvPr>
          <p:cNvSpPr txBox="1"/>
          <p:nvPr/>
        </p:nvSpPr>
        <p:spPr>
          <a:xfrm>
            <a:off x="-26714" y="6563976"/>
            <a:ext cx="4002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charset="0"/>
              </a:rPr>
              <a:t>† Variable Radii Poisson-Disk Sampling, CCCG 2012.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A6E85AA-B46D-0D48-AFEB-289332C96CF0}"/>
              </a:ext>
            </a:extLst>
          </p:cNvPr>
          <p:cNvGrpSpPr/>
          <p:nvPr/>
        </p:nvGrpSpPr>
        <p:grpSpPr>
          <a:xfrm>
            <a:off x="4377169" y="2026977"/>
            <a:ext cx="4572000" cy="4572000"/>
            <a:chOff x="4377169" y="2026977"/>
            <a:chExt cx="4572000" cy="4572000"/>
          </a:xfrm>
        </p:grpSpPr>
        <p:sp>
          <p:nvSpPr>
            <p:cNvPr id="114" name="Flowchart: Connector 12">
              <a:extLst>
                <a:ext uri="{FF2B5EF4-FFF2-40B4-BE49-F238E27FC236}">
                  <a16:creationId xmlns:a16="http://schemas.microsoft.com/office/drawing/2014/main" id="{3B7560F1-2F76-834A-8BDE-2EBE15EF9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169" y="2026977"/>
              <a:ext cx="4572000" cy="4572000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Flowchart: Connector 12">
              <a:extLst>
                <a:ext uri="{FF2B5EF4-FFF2-40B4-BE49-F238E27FC236}">
                  <a16:creationId xmlns:a16="http://schemas.microsoft.com/office/drawing/2014/main" id="{FAD76549-BFCF-C64E-995C-A09153F27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5889" y="3212976"/>
              <a:ext cx="2194560" cy="2194560"/>
            </a:xfrm>
            <a:prstGeom prst="flowChartConnector">
              <a:avLst/>
            </a:prstGeom>
            <a:solidFill>
              <a:srgbClr val="FF0000">
                <a:alpha val="2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760091A-1EF7-894B-9D29-F02010775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4529" y="3761616"/>
              <a:ext cx="1097280" cy="1097280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CAA8356C-75F1-4444-A47E-9272CF04232B}"/>
                </a:ext>
              </a:extLst>
            </p:cNvPr>
            <p:cNvSpPr/>
            <p:nvPr/>
          </p:nvSpPr>
          <p:spPr>
            <a:xfrm>
              <a:off x="6114529" y="3761616"/>
              <a:ext cx="1097280" cy="1097280"/>
            </a:xfrm>
            <a:prstGeom prst="flowChartConnector">
              <a:avLst/>
            </a:prstGeom>
            <a:solidFill>
              <a:srgbClr val="0000FF">
                <a:alpha val="2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0606E6A-389A-834E-A23C-29EBD1452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8059" y="4261324"/>
              <a:ext cx="109728" cy="1097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pic>
        <p:nvPicPr>
          <p:cNvPr id="128" name="Picture 127">
            <a:extLst>
              <a:ext uri="{FF2B5EF4-FFF2-40B4-BE49-F238E27FC236}">
                <a16:creationId xmlns:a16="http://schemas.microsoft.com/office/drawing/2014/main" id="{1648CEE3-33E3-2E42-A0D8-39520E076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CC0B0E32-D58F-544A-8A9C-2FFDE6D578F2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030B956E-7985-EA4A-9CAA-B5AFA7350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79EA16F5-F24A-3D40-BC92-13274F1CA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132" name="Oval 131">
            <a:extLst>
              <a:ext uri="{FF2B5EF4-FFF2-40B4-BE49-F238E27FC236}">
                <a16:creationId xmlns:a16="http://schemas.microsoft.com/office/drawing/2014/main" id="{E3D5F39E-11C0-A542-8CE9-718CC834BF1C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4555ED3C-9FAC-3F4C-81CB-ACFD178734AF}"/>
              </a:ext>
            </a:extLst>
          </p:cNvPr>
          <p:cNvSpPr/>
          <p:nvPr/>
        </p:nvSpPr>
        <p:spPr>
          <a:xfrm>
            <a:off x="7398891" y="3105574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sp>
        <p:nvSpPr>
          <p:cNvPr id="149" name="Text Placeholder 3">
            <a:extLst>
              <a:ext uri="{FF2B5EF4-FFF2-40B4-BE49-F238E27FC236}">
                <a16:creationId xmlns:a16="http://schemas.microsoft.com/office/drawing/2014/main" id="{CAB63F4F-AF82-DA4C-A56C-3DE2D2989594}"/>
              </a:ext>
            </a:extLst>
          </p:cNvPr>
          <p:cNvSpPr txBox="1">
            <a:spLocks/>
          </p:cNvSpPr>
          <p:nvPr/>
        </p:nvSpPr>
        <p:spPr>
          <a:xfrm>
            <a:off x="5403689" y="1212337"/>
            <a:ext cx="3796549" cy="8632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/>
              <a:t>Two-spokes mimic </a:t>
            </a:r>
            <a:br>
              <a:rPr lang="en-US" sz="2000" dirty="0"/>
            </a:br>
            <a:r>
              <a:rPr lang="en-US" sz="2000" dirty="0"/>
              <a:t>Two-radii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dirty="0"/>
              <a:t> = 2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-25000" dirty="0"/>
          </a:p>
        </p:txBody>
      </p:sp>
      <p:sp>
        <p:nvSpPr>
          <p:cNvPr id="109" name="Text Placeholder 3">
            <a:extLst>
              <a:ext uri="{FF2B5EF4-FFF2-40B4-BE49-F238E27FC236}">
                <a16:creationId xmlns:a16="http://schemas.microsoft.com/office/drawing/2014/main" id="{89C7B086-0A99-714D-B643-42963EDE7BA4}"/>
              </a:ext>
            </a:extLst>
          </p:cNvPr>
          <p:cNvSpPr txBox="1">
            <a:spLocks/>
          </p:cNvSpPr>
          <p:nvPr/>
        </p:nvSpPr>
        <p:spPr>
          <a:xfrm>
            <a:off x="0" y="878280"/>
            <a:ext cx="5857660" cy="23811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Eliminate the spike – </a:t>
            </a:r>
            <a:r>
              <a:rPr lang="en-US" dirty="0"/>
              <a:t>we solved this in 2012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lvl="1"/>
            <a:r>
              <a:rPr lang="en-US" sz="2000" baseline="30000" dirty="0"/>
              <a:t> † </a:t>
            </a:r>
            <a:r>
              <a:rPr lang="en-US" sz="2000" dirty="0"/>
              <a:t>Two-radii sampling</a:t>
            </a:r>
            <a:r>
              <a:rPr lang="en-US" sz="2000" baseline="30000" dirty="0"/>
              <a:t>  </a:t>
            </a:r>
            <a:r>
              <a:rPr lang="en-US" sz="2000" dirty="0"/>
              <a:t> :  </a:t>
            </a:r>
            <a:r>
              <a:rPr lang="en-US" sz="2000" dirty="0" err="1"/>
              <a:t>r</a:t>
            </a:r>
            <a:r>
              <a:rPr lang="en-US" sz="2000" baseline="-25000" dirty="0" err="1"/>
              <a:t>free</a:t>
            </a:r>
            <a:r>
              <a:rPr lang="en-US" sz="2000" baseline="-25000" dirty="0"/>
              <a:t>  </a:t>
            </a:r>
            <a:r>
              <a:rPr lang="en-US" dirty="0"/>
              <a:t>≠</a:t>
            </a:r>
            <a:r>
              <a:rPr lang="en-US" sz="2000" dirty="0"/>
              <a:t> </a:t>
            </a:r>
            <a:r>
              <a:rPr lang="en-US" sz="2000" dirty="0" err="1"/>
              <a:t>r</a:t>
            </a:r>
            <a:r>
              <a:rPr lang="en-US" sz="2000" baseline="-25000" dirty="0" err="1"/>
              <a:t>conflict</a:t>
            </a:r>
            <a:endParaRPr lang="en-US" sz="2000" baseline="30000" dirty="0"/>
          </a:p>
          <a:p>
            <a:pPr lvl="2"/>
            <a:r>
              <a:rPr lang="en-US" sz="1600" dirty="0"/>
              <a:t>Small blue </a:t>
            </a:r>
            <a:r>
              <a:rPr lang="en-US" sz="1600" dirty="0" err="1"/>
              <a:t>r</a:t>
            </a:r>
            <a:r>
              <a:rPr lang="en-US" sz="1600" baseline="-25000" dirty="0" err="1"/>
              <a:t>free</a:t>
            </a:r>
            <a:r>
              <a:rPr lang="en-US" sz="1600" dirty="0"/>
              <a:t> minimum sample separation</a:t>
            </a:r>
          </a:p>
          <a:p>
            <a:pPr lvl="2"/>
            <a:r>
              <a:rPr lang="en-US" sz="1600" dirty="0"/>
              <a:t>Large green </a:t>
            </a:r>
            <a:r>
              <a:rPr lang="en-US" sz="1600" dirty="0" err="1"/>
              <a:t>r</a:t>
            </a:r>
            <a:r>
              <a:rPr lang="en-US" sz="1600" baseline="-25000" dirty="0" err="1"/>
              <a:t>conflict</a:t>
            </a:r>
            <a:r>
              <a:rPr lang="en-US" sz="1600" dirty="0"/>
              <a:t> maximum domain-to-sample</a:t>
            </a:r>
          </a:p>
          <a:p>
            <a:pPr lvl="3"/>
            <a:r>
              <a:rPr lang="en-US" sz="1600" dirty="0"/>
              <a:t>Unique coverage: accept candidate only if </a:t>
            </a:r>
            <a:br>
              <a:rPr lang="en-US" sz="1600" dirty="0"/>
            </a:br>
            <a:r>
              <a:rPr lang="en-US" sz="1600" dirty="0"/>
              <a:t>its green disk covers uniquely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1FADE5E-3114-2246-9E73-1407AB3E59A7}"/>
              </a:ext>
            </a:extLst>
          </p:cNvPr>
          <p:cNvCxnSpPr>
            <a:cxnSpLocks/>
          </p:cNvCxnSpPr>
          <p:nvPr/>
        </p:nvCxnSpPr>
        <p:spPr>
          <a:xfrm flipH="1">
            <a:off x="4840132" y="4327941"/>
            <a:ext cx="1818255" cy="1360055"/>
          </a:xfrm>
          <a:prstGeom prst="line">
            <a:avLst/>
          </a:prstGeom>
          <a:ln w="2540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50526613-1C31-3F4C-80BF-4EF4623B2316}"/>
              </a:ext>
            </a:extLst>
          </p:cNvPr>
          <p:cNvCxnSpPr>
            <a:cxnSpLocks/>
          </p:cNvCxnSpPr>
          <p:nvPr/>
        </p:nvCxnSpPr>
        <p:spPr>
          <a:xfrm>
            <a:off x="6662057" y="4317618"/>
            <a:ext cx="1340338" cy="1843006"/>
          </a:xfrm>
          <a:prstGeom prst="line">
            <a:avLst/>
          </a:prstGeom>
          <a:ln w="2540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62854890-FD82-9240-8AF2-9AA1219E3DE2}"/>
              </a:ext>
            </a:extLst>
          </p:cNvPr>
          <p:cNvCxnSpPr>
            <a:cxnSpLocks/>
          </p:cNvCxnSpPr>
          <p:nvPr/>
        </p:nvCxnSpPr>
        <p:spPr>
          <a:xfrm flipH="1" flipV="1">
            <a:off x="5403689" y="2399441"/>
            <a:ext cx="1258368" cy="1918178"/>
          </a:xfrm>
          <a:prstGeom prst="line">
            <a:avLst/>
          </a:prstGeom>
          <a:ln w="2540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37119634-AD78-4541-81BE-7BF44B64B136}"/>
              </a:ext>
            </a:extLst>
          </p:cNvPr>
          <p:cNvCxnSpPr>
            <a:cxnSpLocks/>
            <a:endCxn id="114" idx="6"/>
          </p:cNvCxnSpPr>
          <p:nvPr/>
        </p:nvCxnSpPr>
        <p:spPr>
          <a:xfrm flipV="1">
            <a:off x="6662057" y="4312977"/>
            <a:ext cx="2287112" cy="4641"/>
          </a:xfrm>
          <a:prstGeom prst="line">
            <a:avLst/>
          </a:prstGeom>
          <a:ln w="2540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A0815E4-43D4-1345-A6D9-3FA5AFF438B5}"/>
              </a:ext>
            </a:extLst>
          </p:cNvPr>
          <p:cNvCxnSpPr>
            <a:cxnSpLocks/>
          </p:cNvCxnSpPr>
          <p:nvPr/>
        </p:nvCxnSpPr>
        <p:spPr>
          <a:xfrm flipV="1">
            <a:off x="6670583" y="3716930"/>
            <a:ext cx="2182562" cy="598754"/>
          </a:xfrm>
          <a:prstGeom prst="line">
            <a:avLst/>
          </a:prstGeom>
          <a:ln w="2540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C8E3472A-FA9C-024A-87A1-CD9FAD80EF2D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3CD7DFF-6D45-784A-A063-474B8F394C10}"/>
              </a:ext>
            </a:extLst>
          </p:cNvPr>
          <p:cNvGrpSpPr/>
          <p:nvPr/>
        </p:nvGrpSpPr>
        <p:grpSpPr>
          <a:xfrm>
            <a:off x="317744" y="2662803"/>
            <a:ext cx="3657600" cy="3901173"/>
            <a:chOff x="317744" y="2662803"/>
            <a:chExt cx="3657600" cy="3901173"/>
          </a:xfrm>
        </p:grpSpPr>
        <p:sp>
          <p:nvSpPr>
            <p:cNvPr id="106" name="Flowchart: Connector 9">
              <a:extLst>
                <a:ext uri="{FF2B5EF4-FFF2-40B4-BE49-F238E27FC236}">
                  <a16:creationId xmlns:a16="http://schemas.microsoft.com/office/drawing/2014/main" id="{D21B3FC2-13DF-ED4D-9CA0-F504406556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1563" y="31331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07" name="Flowchart: Connector 9">
              <a:extLst>
                <a:ext uri="{FF2B5EF4-FFF2-40B4-BE49-F238E27FC236}">
                  <a16:creationId xmlns:a16="http://schemas.microsoft.com/office/drawing/2014/main" id="{ADECA1CF-80B0-E543-AF90-198FDA3800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5963" y="355856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08" name="Flowchart: Connector 9">
              <a:extLst>
                <a:ext uri="{FF2B5EF4-FFF2-40B4-BE49-F238E27FC236}">
                  <a16:creationId xmlns:a16="http://schemas.microsoft.com/office/drawing/2014/main" id="{36A6B04F-8542-9F4A-806D-37F7DA38DB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0863" y="29045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25" name="Flowchart: Connector 9">
              <a:extLst>
                <a:ext uri="{FF2B5EF4-FFF2-40B4-BE49-F238E27FC236}">
                  <a16:creationId xmlns:a16="http://schemas.microsoft.com/office/drawing/2014/main" id="{0752FDFE-0976-4942-BFCD-B63D0B7796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541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59" name="Flowchart: Connector 9">
              <a:extLst>
                <a:ext uri="{FF2B5EF4-FFF2-40B4-BE49-F238E27FC236}">
                  <a16:creationId xmlns:a16="http://schemas.microsoft.com/office/drawing/2014/main" id="{ED55A0BA-DA39-4041-8FAB-17F443FA25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6459" y="326869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60" name="Flowchart: Connector 9">
              <a:extLst>
                <a:ext uri="{FF2B5EF4-FFF2-40B4-BE49-F238E27FC236}">
                  <a16:creationId xmlns:a16="http://schemas.microsoft.com/office/drawing/2014/main" id="{C6BA348D-3CE2-754C-AD49-F746D32395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22363" y="383161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409F7008-F4E6-9947-9790-596094FC37CF}"/>
                </a:ext>
              </a:extLst>
            </p:cNvPr>
            <p:cNvSpPr/>
            <p:nvPr/>
          </p:nvSpPr>
          <p:spPr bwMode="auto">
            <a:xfrm>
              <a:off x="317744" y="2729752"/>
              <a:ext cx="3657600" cy="36576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Times" pitchFamily="18" charset="0"/>
              </a:endParaRPr>
            </a:p>
          </p:txBody>
        </p:sp>
        <p:sp>
          <p:nvSpPr>
            <p:cNvPr id="162" name="Flowchart: Connector 9">
              <a:extLst>
                <a:ext uri="{FF2B5EF4-FFF2-40B4-BE49-F238E27FC236}">
                  <a16:creationId xmlns:a16="http://schemas.microsoft.com/office/drawing/2014/main" id="{1FCDD80D-02D8-344B-8F82-B7D86F7339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4004" y="5086450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63" name="Flowchart: Connector 9">
              <a:extLst>
                <a:ext uri="{FF2B5EF4-FFF2-40B4-BE49-F238E27FC236}">
                  <a16:creationId xmlns:a16="http://schemas.microsoft.com/office/drawing/2014/main" id="{AF0F8D52-205A-BE45-A369-667697479B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447" y="561277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64" name="Flowchart: Connector 9">
              <a:extLst>
                <a:ext uri="{FF2B5EF4-FFF2-40B4-BE49-F238E27FC236}">
                  <a16:creationId xmlns:a16="http://schemas.microsoft.com/office/drawing/2014/main" id="{AC64F5EE-EC4C-8346-B9BD-08CCE0416D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15145" y="574101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65" name="Flowchart: Connector 9">
              <a:extLst>
                <a:ext uri="{FF2B5EF4-FFF2-40B4-BE49-F238E27FC236}">
                  <a16:creationId xmlns:a16="http://schemas.microsoft.com/office/drawing/2014/main" id="{3DB458A4-0FEC-A547-962F-7408C63768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1894" y="4903606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66" name="Flowchart: Connector 9">
              <a:extLst>
                <a:ext uri="{FF2B5EF4-FFF2-40B4-BE49-F238E27FC236}">
                  <a16:creationId xmlns:a16="http://schemas.microsoft.com/office/drawing/2014/main" id="{ABB53B68-8E5D-264F-82B7-35F155612E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39213" y="5277532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67" name="Flowchart: Connector 9">
              <a:extLst>
                <a:ext uri="{FF2B5EF4-FFF2-40B4-BE49-F238E27FC236}">
                  <a16:creationId xmlns:a16="http://schemas.microsoft.com/office/drawing/2014/main" id="{96A980DE-589A-6B44-B9D7-6B0C852DAF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641" y="4151634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Connector 9">
              <a:extLst>
                <a:ext uri="{FF2B5EF4-FFF2-40B4-BE49-F238E27FC236}">
                  <a16:creationId xmlns:a16="http://schemas.microsoft.com/office/drawing/2014/main" id="{2D0D9D9C-E30D-4F40-A5CE-C3592F9B86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6068" y="5170261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69" name="Flowchart: Connector 9">
              <a:extLst>
                <a:ext uri="{FF2B5EF4-FFF2-40B4-BE49-F238E27FC236}">
                  <a16:creationId xmlns:a16="http://schemas.microsoft.com/office/drawing/2014/main" id="{62CD398D-1751-3041-AF2C-6A379645B6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493" y="4963957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70" name="Flowchart: Connector 9">
              <a:extLst>
                <a:ext uri="{FF2B5EF4-FFF2-40B4-BE49-F238E27FC236}">
                  <a16:creationId xmlns:a16="http://schemas.microsoft.com/office/drawing/2014/main" id="{71EDAFA0-818F-094B-A673-F93774127D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4810" y="2662803"/>
              <a:ext cx="822960" cy="822960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71" name="Flowchart: Connector 9">
              <a:extLst>
                <a:ext uri="{FF2B5EF4-FFF2-40B4-BE49-F238E27FC236}">
                  <a16:creationId xmlns:a16="http://schemas.microsoft.com/office/drawing/2014/main" id="{4A38C0EE-95C4-6E48-887C-41015E4E9E48}"/>
                </a:ext>
              </a:extLst>
            </p:cNvPr>
            <p:cNvSpPr/>
            <p:nvPr/>
          </p:nvSpPr>
          <p:spPr>
            <a:xfrm>
              <a:off x="1179363" y="33172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D674A8E-81BF-3B45-B3B2-67831CCCD312}"/>
                </a:ext>
              </a:extLst>
            </p:cNvPr>
            <p:cNvSpPr/>
            <p:nvPr/>
          </p:nvSpPr>
          <p:spPr>
            <a:xfrm>
              <a:off x="1405677" y="35435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lowchart: Connector 9">
              <a:extLst>
                <a:ext uri="{FF2B5EF4-FFF2-40B4-BE49-F238E27FC236}">
                  <a16:creationId xmlns:a16="http://schemas.microsoft.com/office/drawing/2014/main" id="{820428AC-6773-194D-8D21-3C15FAA022A6}"/>
                </a:ext>
              </a:extLst>
            </p:cNvPr>
            <p:cNvSpPr/>
            <p:nvPr/>
          </p:nvSpPr>
          <p:spPr>
            <a:xfrm>
              <a:off x="2093763" y="374271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428561FC-E2EC-704B-B1E1-28586B04E27C}"/>
                </a:ext>
              </a:extLst>
            </p:cNvPr>
            <p:cNvSpPr/>
            <p:nvPr/>
          </p:nvSpPr>
          <p:spPr>
            <a:xfrm>
              <a:off x="2320077" y="396902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lowchart: Connector 9">
              <a:extLst>
                <a:ext uri="{FF2B5EF4-FFF2-40B4-BE49-F238E27FC236}">
                  <a16:creationId xmlns:a16="http://schemas.microsoft.com/office/drawing/2014/main" id="{A998DED1-2EFE-2B48-ABE9-B9591E3284BB}"/>
                </a:ext>
              </a:extLst>
            </p:cNvPr>
            <p:cNvSpPr/>
            <p:nvPr/>
          </p:nvSpPr>
          <p:spPr>
            <a:xfrm>
              <a:off x="1928663" y="30886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2A12B1DD-0A86-D547-ACEF-5AB9FA700AF8}"/>
                </a:ext>
              </a:extLst>
            </p:cNvPr>
            <p:cNvSpPr/>
            <p:nvPr/>
          </p:nvSpPr>
          <p:spPr>
            <a:xfrm>
              <a:off x="2154977" y="33149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lowchart: Connector 9">
              <a:extLst>
                <a:ext uri="{FF2B5EF4-FFF2-40B4-BE49-F238E27FC236}">
                  <a16:creationId xmlns:a16="http://schemas.microsoft.com/office/drawing/2014/main" id="{65A4E01E-45F3-7F4B-B260-458590800D58}"/>
                </a:ext>
              </a:extLst>
            </p:cNvPr>
            <p:cNvSpPr/>
            <p:nvPr/>
          </p:nvSpPr>
          <p:spPr>
            <a:xfrm>
              <a:off x="150321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F9B2CE4-954B-A84B-A3A6-7C4144FDBDD2}"/>
                </a:ext>
              </a:extLst>
            </p:cNvPr>
            <p:cNvSpPr/>
            <p:nvPr/>
          </p:nvSpPr>
          <p:spPr>
            <a:xfrm>
              <a:off x="172952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lowchart: Connector 9">
              <a:extLst>
                <a:ext uri="{FF2B5EF4-FFF2-40B4-BE49-F238E27FC236}">
                  <a16:creationId xmlns:a16="http://schemas.microsoft.com/office/drawing/2014/main" id="{4EB0B692-94EF-E54F-B607-8C9C2266FF88}"/>
                </a:ext>
              </a:extLst>
            </p:cNvPr>
            <p:cNvSpPr/>
            <p:nvPr/>
          </p:nvSpPr>
          <p:spPr>
            <a:xfrm>
              <a:off x="2324259" y="345284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603915AE-53EE-C34C-8B04-50BCDA0F0F02}"/>
                </a:ext>
              </a:extLst>
            </p:cNvPr>
            <p:cNvSpPr/>
            <p:nvPr/>
          </p:nvSpPr>
          <p:spPr>
            <a:xfrm>
              <a:off x="2550573" y="367915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lowchart: Connector 9">
              <a:extLst>
                <a:ext uri="{FF2B5EF4-FFF2-40B4-BE49-F238E27FC236}">
                  <a16:creationId xmlns:a16="http://schemas.microsoft.com/office/drawing/2014/main" id="{45B3A25B-1349-CA46-9030-2E868210C975}"/>
                </a:ext>
              </a:extLst>
            </p:cNvPr>
            <p:cNvSpPr/>
            <p:nvPr/>
          </p:nvSpPr>
          <p:spPr>
            <a:xfrm>
              <a:off x="785293" y="514810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0C3402FD-1ABD-C44D-8D1D-1BEA2CE46AA2}"/>
                </a:ext>
              </a:extLst>
            </p:cNvPr>
            <p:cNvSpPr/>
            <p:nvPr/>
          </p:nvSpPr>
          <p:spPr>
            <a:xfrm>
              <a:off x="1011607" y="537442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lowchart: Connector 9">
              <a:extLst>
                <a:ext uri="{FF2B5EF4-FFF2-40B4-BE49-F238E27FC236}">
                  <a16:creationId xmlns:a16="http://schemas.microsoft.com/office/drawing/2014/main" id="{D5F08ED5-9727-F443-8359-76E0C19DAA57}"/>
                </a:ext>
              </a:extLst>
            </p:cNvPr>
            <p:cNvSpPr/>
            <p:nvPr/>
          </p:nvSpPr>
          <p:spPr>
            <a:xfrm>
              <a:off x="1382610" y="284695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3F964343-8C4D-674C-854C-65D9F3299E52}"/>
                </a:ext>
              </a:extLst>
            </p:cNvPr>
            <p:cNvSpPr/>
            <p:nvPr/>
          </p:nvSpPr>
          <p:spPr>
            <a:xfrm>
              <a:off x="1608924" y="307326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lowchart: Connector 9">
              <a:extLst>
                <a:ext uri="{FF2B5EF4-FFF2-40B4-BE49-F238E27FC236}">
                  <a16:creationId xmlns:a16="http://schemas.microsoft.com/office/drawing/2014/main" id="{B526B8AF-EE7F-DE48-96D0-2337B81E993C}"/>
                </a:ext>
              </a:extLst>
            </p:cNvPr>
            <p:cNvSpPr/>
            <p:nvPr/>
          </p:nvSpPr>
          <p:spPr>
            <a:xfrm>
              <a:off x="2717013" y="5461682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D0D1AE5C-406D-0544-8E85-BE17578C9796}"/>
                </a:ext>
              </a:extLst>
            </p:cNvPr>
            <p:cNvSpPr/>
            <p:nvPr/>
          </p:nvSpPr>
          <p:spPr>
            <a:xfrm>
              <a:off x="2943327" y="5687996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Flowchart: Connector 9">
              <a:extLst>
                <a:ext uri="{FF2B5EF4-FFF2-40B4-BE49-F238E27FC236}">
                  <a16:creationId xmlns:a16="http://schemas.microsoft.com/office/drawing/2014/main" id="{E0A10FFD-1780-8046-966F-022C7AFD79D8}"/>
                </a:ext>
              </a:extLst>
            </p:cNvPr>
            <p:cNvSpPr/>
            <p:nvPr/>
          </p:nvSpPr>
          <p:spPr>
            <a:xfrm>
              <a:off x="585441" y="4335784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EAE6C189-C777-D947-90AF-C4029CCE8F69}"/>
                </a:ext>
              </a:extLst>
            </p:cNvPr>
            <p:cNvSpPr/>
            <p:nvPr/>
          </p:nvSpPr>
          <p:spPr>
            <a:xfrm>
              <a:off x="811755" y="4562098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lowchart: Connector 9">
              <a:extLst>
                <a:ext uri="{FF2B5EF4-FFF2-40B4-BE49-F238E27FC236}">
                  <a16:creationId xmlns:a16="http://schemas.microsoft.com/office/drawing/2014/main" id="{D24AA534-9CB2-9D4C-808F-8FF6F2CE373A}"/>
                </a:ext>
              </a:extLst>
            </p:cNvPr>
            <p:cNvSpPr/>
            <p:nvPr/>
          </p:nvSpPr>
          <p:spPr>
            <a:xfrm>
              <a:off x="533868" y="5354411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DA735EC2-8159-FE41-86C9-3143F918FF58}"/>
                </a:ext>
              </a:extLst>
            </p:cNvPr>
            <p:cNvSpPr/>
            <p:nvPr/>
          </p:nvSpPr>
          <p:spPr>
            <a:xfrm>
              <a:off x="760182" y="5580725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lowchart: Connector 9">
              <a:extLst>
                <a:ext uri="{FF2B5EF4-FFF2-40B4-BE49-F238E27FC236}">
                  <a16:creationId xmlns:a16="http://schemas.microsoft.com/office/drawing/2014/main" id="{23C33FAA-969E-6748-8DEB-EF063047E26F}"/>
                </a:ext>
              </a:extLst>
            </p:cNvPr>
            <p:cNvSpPr/>
            <p:nvPr/>
          </p:nvSpPr>
          <p:spPr>
            <a:xfrm>
              <a:off x="1592945" y="592516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2" name="Flowchart: Connector 9">
              <a:extLst>
                <a:ext uri="{FF2B5EF4-FFF2-40B4-BE49-F238E27FC236}">
                  <a16:creationId xmlns:a16="http://schemas.microsoft.com/office/drawing/2014/main" id="{FE94DB70-963B-EE46-8D70-0C016A6F10EC}"/>
                </a:ext>
              </a:extLst>
            </p:cNvPr>
            <p:cNvSpPr/>
            <p:nvPr/>
          </p:nvSpPr>
          <p:spPr>
            <a:xfrm>
              <a:off x="2149694" y="5087756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6BDCF269-5D26-D34C-96FE-089305928575}"/>
                </a:ext>
              </a:extLst>
            </p:cNvPr>
            <p:cNvSpPr/>
            <p:nvPr/>
          </p:nvSpPr>
          <p:spPr>
            <a:xfrm>
              <a:off x="2376008" y="531407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Flowchart: Connector 9">
              <a:extLst>
                <a:ext uri="{FF2B5EF4-FFF2-40B4-BE49-F238E27FC236}">
                  <a16:creationId xmlns:a16="http://schemas.microsoft.com/office/drawing/2014/main" id="{62F1EC98-A705-244E-911F-7D9058105853}"/>
                </a:ext>
              </a:extLst>
            </p:cNvPr>
            <p:cNvSpPr/>
            <p:nvPr/>
          </p:nvSpPr>
          <p:spPr>
            <a:xfrm>
              <a:off x="2143247" y="5796927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0A5B1DAF-1B62-AF41-9D25-E836CC1A18DF}"/>
                </a:ext>
              </a:extLst>
            </p:cNvPr>
            <p:cNvSpPr/>
            <p:nvPr/>
          </p:nvSpPr>
          <p:spPr>
            <a:xfrm>
              <a:off x="2369561" y="602324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Flowchart: Connector 9">
              <a:extLst>
                <a:ext uri="{FF2B5EF4-FFF2-40B4-BE49-F238E27FC236}">
                  <a16:creationId xmlns:a16="http://schemas.microsoft.com/office/drawing/2014/main" id="{6E4BCDC8-AC02-2749-8C3F-3761AB0342F7}"/>
                </a:ext>
              </a:extLst>
            </p:cNvPr>
            <p:cNvSpPr/>
            <p:nvPr/>
          </p:nvSpPr>
          <p:spPr>
            <a:xfrm>
              <a:off x="1571804" y="5270600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857A1080-2767-1646-9FB9-160777D15448}"/>
                </a:ext>
              </a:extLst>
            </p:cNvPr>
            <p:cNvSpPr/>
            <p:nvPr/>
          </p:nvSpPr>
          <p:spPr>
            <a:xfrm>
              <a:off x="1798118" y="5496914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Flowchart: Connector 9">
              <a:extLst>
                <a:ext uri="{FF2B5EF4-FFF2-40B4-BE49-F238E27FC236}">
                  <a16:creationId xmlns:a16="http://schemas.microsoft.com/office/drawing/2014/main" id="{7370BAB6-8A9B-154C-BF16-27849385DC9E}"/>
                </a:ext>
              </a:extLst>
            </p:cNvPr>
            <p:cNvSpPr/>
            <p:nvPr/>
          </p:nvSpPr>
          <p:spPr>
            <a:xfrm>
              <a:off x="2500163" y="4015763"/>
              <a:ext cx="457200" cy="457200"/>
            </a:xfrm>
            <a:prstGeom prst="flowChartConnector">
              <a:avLst/>
            </a:prstGeom>
            <a:solidFill>
              <a:srgbClr val="C0C9FF"/>
            </a:solidFill>
            <a:ln w="0">
              <a:solidFill>
                <a:srgbClr val="17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CF89D549-D02A-1340-BE2C-9C0F5A673E39}"/>
                </a:ext>
              </a:extLst>
            </p:cNvPr>
            <p:cNvSpPr/>
            <p:nvPr/>
          </p:nvSpPr>
          <p:spPr>
            <a:xfrm>
              <a:off x="2726477" y="4242077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F23880B8-8E42-B943-A668-9BB7E0AD153F}"/>
                </a:ext>
              </a:extLst>
            </p:cNvPr>
            <p:cNvSpPr/>
            <p:nvPr/>
          </p:nvSpPr>
          <p:spPr>
            <a:xfrm>
              <a:off x="1819259" y="6151480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CD0EE2D8-1CB1-4840-A73D-10DB5877B66B}"/>
                </a:ext>
              </a:extLst>
            </p:cNvPr>
            <p:cNvGrpSpPr/>
            <p:nvPr/>
          </p:nvGrpSpPr>
          <p:grpSpPr>
            <a:xfrm>
              <a:off x="1407312" y="3003026"/>
              <a:ext cx="822960" cy="822960"/>
              <a:chOff x="7780434" y="277986"/>
              <a:chExt cx="822960" cy="822960"/>
            </a:xfrm>
          </p:grpSpPr>
          <p:sp>
            <p:nvSpPr>
              <p:cNvPr id="202" name="Flowchart: Connector 9">
                <a:extLst>
                  <a:ext uri="{FF2B5EF4-FFF2-40B4-BE49-F238E27FC236}">
                    <a16:creationId xmlns:a16="http://schemas.microsoft.com/office/drawing/2014/main" id="{872C1672-BC29-7D47-A116-DEC6712F3B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80434" y="277986"/>
                <a:ext cx="822960" cy="822960"/>
              </a:xfrm>
              <a:prstGeom prst="flowChartConnector">
                <a:avLst/>
              </a:prstGeom>
              <a:solidFill>
                <a:schemeClr val="accent1">
                  <a:alpha val="50000"/>
                </a:schemeClr>
              </a:solidFill>
              <a:ln w="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Flowchart: Connector 9">
                <a:extLst>
                  <a:ext uri="{FF2B5EF4-FFF2-40B4-BE49-F238E27FC236}">
                    <a16:creationId xmlns:a16="http://schemas.microsoft.com/office/drawing/2014/main" id="{02487594-FA72-4241-8A72-93E8260BB95C}"/>
                  </a:ext>
                </a:extLst>
              </p:cNvPr>
              <p:cNvSpPr/>
              <p:nvPr/>
            </p:nvSpPr>
            <p:spPr>
              <a:xfrm>
                <a:off x="7958234" y="462136"/>
                <a:ext cx="457200" cy="457200"/>
              </a:xfrm>
              <a:prstGeom prst="flowChartConnector">
                <a:avLst/>
              </a:prstGeom>
              <a:solidFill>
                <a:srgbClr val="C0C9FE"/>
              </a:solidFill>
              <a:ln w="0">
                <a:solidFill>
                  <a:srgbClr val="17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5DC7FC0F-C83C-7C45-A3F8-A040A5D78B21}"/>
                  </a:ext>
                </a:extLst>
              </p:cNvPr>
              <p:cNvSpPr/>
              <p:nvPr/>
            </p:nvSpPr>
            <p:spPr>
              <a:xfrm>
                <a:off x="8184548" y="688450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558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1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00"/>
                            </p:stCondLst>
                            <p:childTnLst>
                              <p:par>
                                <p:cTn id="15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1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1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00"/>
                            </p:stCondLst>
                            <p:childTnLst>
                              <p:par>
                                <p:cTn id="29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1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00"/>
                            </p:stCondLst>
                            <p:childTnLst>
                              <p:par>
                                <p:cTn id="36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1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036E62E7-6022-AC4B-A84E-8DEFE0C79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36" y="824507"/>
            <a:ext cx="3327256" cy="19198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D377A3-5842-824B-B94E-4ABECCCA2483}"/>
              </a:ext>
            </a:extLst>
          </p:cNvPr>
          <p:cNvSpPr txBox="1"/>
          <p:nvPr/>
        </p:nvSpPr>
        <p:spPr>
          <a:xfrm>
            <a:off x="1997051" y="870950"/>
            <a:ext cx="135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Garamond" charset="0"/>
              </a:rPr>
              <a:t>Two-Radii</a:t>
            </a:r>
            <a:endParaRPr lang="en-US" sz="1200" baseline="30000" dirty="0">
              <a:latin typeface="Garamond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4209416-6526-1F49-9D49-EBFE1E87997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922499" y="870950"/>
            <a:ext cx="3291840" cy="1828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Randomness –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A6161C-E403-8B4C-B55D-C169033C391F}"/>
              </a:ext>
            </a:extLst>
          </p:cNvPr>
          <p:cNvSpPr txBox="1"/>
          <p:nvPr/>
        </p:nvSpPr>
        <p:spPr>
          <a:xfrm>
            <a:off x="10449087" y="238952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d=2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C03BECD-D43B-C34B-9087-C05FDFC8F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930" y="2747188"/>
            <a:ext cx="3019661" cy="18782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28831EE-7D76-6E4D-8F84-E883223FE849}"/>
              </a:ext>
            </a:extLst>
          </p:cNvPr>
          <p:cNvSpPr txBox="1"/>
          <p:nvPr/>
        </p:nvSpPr>
        <p:spPr>
          <a:xfrm>
            <a:off x="5957915" y="794568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Two-Spokes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4D6B50B-4634-B942-BFA2-E67C7824D3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2462" y="729696"/>
            <a:ext cx="2758672" cy="18016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580ECBF-B1FB-704B-BBAE-54A466514D63}"/>
              </a:ext>
            </a:extLst>
          </p:cNvPr>
          <p:cNvSpPr txBox="1"/>
          <p:nvPr/>
        </p:nvSpPr>
        <p:spPr>
          <a:xfrm>
            <a:off x="10358448" y="1108851"/>
            <a:ext cx="173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charset="0"/>
              </a:rPr>
              <a:t>Spoke-Darts</a:t>
            </a:r>
            <a:endParaRPr lang="en-US" b="1" baseline="30000" dirty="0">
              <a:solidFill>
                <a:srgbClr val="00B050"/>
              </a:solidFill>
              <a:latin typeface="Garamond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4DB29AA-148E-F84E-845E-104B6EEF22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7834" y="4745735"/>
            <a:ext cx="2631057" cy="263105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40D9AC8-CF5B-0645-8E63-FF286C17024A}"/>
              </a:ext>
            </a:extLst>
          </p:cNvPr>
          <p:cNvSpPr txBox="1"/>
          <p:nvPr/>
        </p:nvSpPr>
        <p:spPr>
          <a:xfrm rot="16200000">
            <a:off x="137046" y="1574478"/>
            <a:ext cx="1434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Pairwise distances</a:t>
            </a:r>
            <a:br>
              <a:rPr lang="en-US" sz="1200" dirty="0"/>
            </a:br>
            <a:r>
              <a:rPr lang="en-US" sz="1200" dirty="0"/>
              <a:t>between samples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4FAAB5-CE9F-3F4A-B237-B24943D2A9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6944" y="4745736"/>
            <a:ext cx="2624328" cy="26310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8F75164-D2AA-8942-A12A-AD5C6145CB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7323" y="2930380"/>
            <a:ext cx="3009372" cy="152784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13043E6-70C6-BB48-B1A6-58D092D9507D}"/>
              </a:ext>
            </a:extLst>
          </p:cNvPr>
          <p:cNvSpPr txBox="1"/>
          <p:nvPr/>
        </p:nvSpPr>
        <p:spPr>
          <a:xfrm rot="16200000">
            <a:off x="-174785" y="3326509"/>
            <a:ext cx="18325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Fourier Transform, 1d</a:t>
            </a:r>
            <a:br>
              <a:rPr lang="en-US" sz="1200" dirty="0"/>
            </a:br>
            <a:r>
              <a:rPr lang="en-US" sz="1000" dirty="0"/>
              <a:t>integral over angle by radius</a:t>
            </a:r>
            <a:endParaRPr lang="en-US" sz="12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E9E8E8E-3404-EA41-A4EB-EAF363784D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1664" y="2882504"/>
            <a:ext cx="3194808" cy="170635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70BBE09-47F1-EC47-B58F-FB436B19B6E7}"/>
              </a:ext>
            </a:extLst>
          </p:cNvPr>
          <p:cNvSpPr txBox="1"/>
          <p:nvPr/>
        </p:nvSpPr>
        <p:spPr>
          <a:xfrm rot="16200000">
            <a:off x="-30595" y="5828983"/>
            <a:ext cx="1615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Fourier Transform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C2FC32E-69D0-5042-8094-B4735B48B0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66056" y="4748918"/>
            <a:ext cx="2609650" cy="260965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19956F73-9638-B84F-8458-4C23AC730993}"/>
              </a:ext>
            </a:extLst>
          </p:cNvPr>
          <p:cNvSpPr/>
          <p:nvPr/>
        </p:nvSpPr>
        <p:spPr>
          <a:xfrm>
            <a:off x="5522064" y="133342"/>
            <a:ext cx="2218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Flat spectrum</a:t>
            </a:r>
            <a:br>
              <a:rPr lang="en-US" sz="1600" dirty="0">
                <a:solidFill>
                  <a:srgbClr val="C00000"/>
                </a:solidFill>
              </a:rPr>
            </a:br>
            <a:r>
              <a:rPr lang="en-US" sz="1600" dirty="0">
                <a:solidFill>
                  <a:srgbClr val="C00000"/>
                </a:solidFill>
              </a:rPr>
              <a:t>no spikes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6E3B267-9B13-2C49-A11F-4D74C1412547}"/>
              </a:ext>
            </a:extLst>
          </p:cNvPr>
          <p:cNvSpPr txBox="1"/>
          <p:nvPr/>
        </p:nvSpPr>
        <p:spPr>
          <a:xfrm rot="16200000">
            <a:off x="4104921" y="1599803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69DA12-8A87-904D-A79E-8BCEC9C26348}"/>
              </a:ext>
            </a:extLst>
          </p:cNvPr>
          <p:cNvSpPr txBox="1"/>
          <p:nvPr/>
        </p:nvSpPr>
        <p:spPr>
          <a:xfrm rot="16200000">
            <a:off x="8401142" y="3466409"/>
            <a:ext cx="1090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RP frequency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D2C71B-B167-6F44-9CE6-C504824B8E14}"/>
              </a:ext>
            </a:extLst>
          </p:cNvPr>
          <p:cNvSpPr txBox="1"/>
          <p:nvPr/>
        </p:nvSpPr>
        <p:spPr>
          <a:xfrm rot="16200000">
            <a:off x="4124463" y="3403452"/>
            <a:ext cx="1090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RP frequency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7A62A95-FBA3-E347-90B5-6C4DD075A3F0}"/>
              </a:ext>
            </a:extLst>
          </p:cNvPr>
          <p:cNvSpPr txBox="1"/>
          <p:nvPr/>
        </p:nvSpPr>
        <p:spPr>
          <a:xfrm rot="16200000">
            <a:off x="8530919" y="5771926"/>
            <a:ext cx="870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frequency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71DE9D3-2750-2145-9D81-9EF3274CB421}"/>
              </a:ext>
            </a:extLst>
          </p:cNvPr>
          <p:cNvSpPr txBox="1"/>
          <p:nvPr/>
        </p:nvSpPr>
        <p:spPr>
          <a:xfrm rot="16200000">
            <a:off x="8601948" y="142341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RDF distances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C0423F4-D52C-C549-A5C3-2DFA39C6A880}"/>
              </a:ext>
            </a:extLst>
          </p:cNvPr>
          <p:cNvSpPr/>
          <p:nvPr/>
        </p:nvSpPr>
        <p:spPr>
          <a:xfrm>
            <a:off x="9834788" y="803105"/>
            <a:ext cx="371260" cy="132128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49280FA-C1CA-254F-8BA2-68E12B59A8DA}"/>
              </a:ext>
            </a:extLst>
          </p:cNvPr>
          <p:cNvSpPr/>
          <p:nvPr/>
        </p:nvSpPr>
        <p:spPr>
          <a:xfrm>
            <a:off x="9766623" y="3029538"/>
            <a:ext cx="1364893" cy="395809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50070C93-09E0-BD47-9288-4E4F2DDB2754}"/>
              </a:ext>
            </a:extLst>
          </p:cNvPr>
          <p:cNvSpPr txBox="1">
            <a:spLocks/>
          </p:cNvSpPr>
          <p:nvPr/>
        </p:nvSpPr>
        <p:spPr>
          <a:xfrm>
            <a:off x="2027063" y="1517073"/>
            <a:ext cx="3304305" cy="706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Eliminate spike: </a:t>
            </a:r>
            <a:br>
              <a:rPr lang="en-US" sz="1600" dirty="0"/>
            </a:br>
            <a:r>
              <a:rPr lang="en-US" sz="1600" dirty="0"/>
              <a:t>solved </a:t>
            </a:r>
            <a:r>
              <a:rPr lang="en-US" sz="1400" dirty="0"/>
              <a:t>2012</a:t>
            </a:r>
            <a:r>
              <a:rPr lang="en-US" sz="1400" dirty="0">
                <a:sym typeface="Wingdings" pitchFamily="2" charset="2"/>
              </a:rPr>
              <a:t> for low-d</a:t>
            </a:r>
            <a:endParaRPr lang="en-US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E7F4A85-6E54-3347-AF97-86E1DCECAF62}"/>
              </a:ext>
            </a:extLst>
          </p:cNvPr>
          <p:cNvSpPr txBox="1"/>
          <p:nvPr/>
        </p:nvSpPr>
        <p:spPr>
          <a:xfrm rot="16200000">
            <a:off x="4095993" y="5771925"/>
            <a:ext cx="870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frequency</a:t>
            </a:r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B7E387E7-2907-BC48-B498-86A3E9637800}"/>
              </a:ext>
            </a:extLst>
          </p:cNvPr>
          <p:cNvSpPr txBox="1">
            <a:spLocks/>
          </p:cNvSpPr>
          <p:nvPr/>
        </p:nvSpPr>
        <p:spPr>
          <a:xfrm>
            <a:off x="5842226" y="1539803"/>
            <a:ext cx="1853386" cy="66150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Eliminate spike: </a:t>
            </a:r>
            <a:br>
              <a:rPr lang="en-US" sz="1600" dirty="0"/>
            </a:br>
            <a:r>
              <a:rPr lang="en-US" sz="1600" dirty="0"/>
              <a:t>solved </a:t>
            </a:r>
            <a:r>
              <a:rPr lang="en-US" sz="1400" dirty="0"/>
              <a:t>2018</a:t>
            </a:r>
            <a:r>
              <a:rPr lang="en-US" sz="1400" dirty="0">
                <a:sym typeface="Wingdings" pitchFamily="2" charset="2"/>
              </a:rPr>
              <a:t> for high-d</a:t>
            </a:r>
            <a:endParaRPr lang="en-US" sz="1400" dirty="0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9C05C8D9-0D30-D544-8F40-1F564B6855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87177" y="932301"/>
            <a:ext cx="752697" cy="24846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4E6FE72-D2F9-4A4C-A87F-528E481231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89272" y="893985"/>
            <a:ext cx="752697" cy="24846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2DC9B9F-345B-D04E-A2EF-61A573C95C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00553" y="884941"/>
            <a:ext cx="780095" cy="25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5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077DB9-37C7-A442-963B-B2A343370D6A}"/>
              </a:ext>
            </a:extLst>
          </p:cNvPr>
          <p:cNvSpPr/>
          <p:nvPr/>
        </p:nvSpPr>
        <p:spPr>
          <a:xfrm>
            <a:off x="955651" y="2258928"/>
            <a:ext cx="5025763" cy="4189998"/>
          </a:xfrm>
          <a:prstGeom prst="rect">
            <a:avLst/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681B088-9CEA-9748-B69E-D97E67DF0DB8}"/>
              </a:ext>
            </a:extLst>
          </p:cNvPr>
          <p:cNvSpPr/>
          <p:nvPr/>
        </p:nvSpPr>
        <p:spPr>
          <a:xfrm rot="13627756">
            <a:off x="-1514130" y="4728872"/>
            <a:ext cx="6237754" cy="2517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59E176A-51E6-C34F-84EF-887BF0315D3D}"/>
              </a:ext>
            </a:extLst>
          </p:cNvPr>
          <p:cNvSpPr/>
          <p:nvPr/>
        </p:nvSpPr>
        <p:spPr>
          <a:xfrm rot="10093477">
            <a:off x="794046" y="4950360"/>
            <a:ext cx="5981413" cy="239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367423-2623-2842-87CC-A2F2C1884030}"/>
              </a:ext>
            </a:extLst>
          </p:cNvPr>
          <p:cNvSpPr/>
          <p:nvPr/>
        </p:nvSpPr>
        <p:spPr>
          <a:xfrm rot="5753095">
            <a:off x="2610733" y="3194898"/>
            <a:ext cx="5981413" cy="239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AC7C3A-2BFD-7244-A134-00D515723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Application: Approx. Delaunay Graph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B6C9C9-280D-A240-81CD-1AF2B4660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D59B28-6171-E04B-BF55-FFE9C853B4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648" y="1446380"/>
            <a:ext cx="10058400" cy="662111"/>
          </a:xfrm>
        </p:spPr>
        <p:txBody>
          <a:bodyPr/>
          <a:lstStyle/>
          <a:p>
            <a:r>
              <a:rPr lang="en-US" dirty="0"/>
              <a:t>Trim line-spokes to find “significant” neighbors in Voronoi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D272B2-CF99-3041-9B5E-4CB70A69E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588" y="699741"/>
            <a:ext cx="4338835" cy="42382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FBA822-432D-6142-A485-9843A2100F99}"/>
              </a:ext>
            </a:extLst>
          </p:cNvPr>
          <p:cNvSpPr txBox="1"/>
          <p:nvPr/>
        </p:nvSpPr>
        <p:spPr>
          <a:xfrm>
            <a:off x="8408355" y="5027913"/>
            <a:ext cx="2746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3d rendering of 8d graph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0A8AFC2-0E08-C442-AD5B-C2C31E4E6021}"/>
              </a:ext>
            </a:extLst>
          </p:cNvPr>
          <p:cNvSpPr/>
          <p:nvPr/>
        </p:nvSpPr>
        <p:spPr>
          <a:xfrm>
            <a:off x="3293215" y="4028859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F956E8-D9BE-D647-BEF5-A0C655A061F7}"/>
              </a:ext>
            </a:extLst>
          </p:cNvPr>
          <p:cNvSpPr/>
          <p:nvPr/>
        </p:nvSpPr>
        <p:spPr>
          <a:xfrm>
            <a:off x="4690483" y="2596929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2ADDDB-2814-1445-B0F0-F3F7A1D28F2B}"/>
              </a:ext>
            </a:extLst>
          </p:cNvPr>
          <p:cNvSpPr/>
          <p:nvPr/>
        </p:nvSpPr>
        <p:spPr>
          <a:xfrm>
            <a:off x="1844842" y="3119614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C6AB77D-5EFB-AC43-AA6A-FCEF667C4239}"/>
              </a:ext>
            </a:extLst>
          </p:cNvPr>
          <p:cNvSpPr/>
          <p:nvPr/>
        </p:nvSpPr>
        <p:spPr>
          <a:xfrm>
            <a:off x="1283827" y="5896659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2BEAAB0-74DB-6A4F-AE12-6B2213CA23C9}"/>
              </a:ext>
            </a:extLst>
          </p:cNvPr>
          <p:cNvSpPr/>
          <p:nvPr/>
        </p:nvSpPr>
        <p:spPr>
          <a:xfrm>
            <a:off x="3657600" y="5689904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F95EBDF-3F8F-574C-9EE1-A15E9AA7EBAE}"/>
              </a:ext>
            </a:extLst>
          </p:cNvPr>
          <p:cNvSpPr/>
          <p:nvPr/>
        </p:nvSpPr>
        <p:spPr>
          <a:xfrm>
            <a:off x="5142641" y="4211739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E1B135-6EDF-D34C-AD48-DF802DA23225}"/>
              </a:ext>
            </a:extLst>
          </p:cNvPr>
          <p:cNvCxnSpPr>
            <a:cxnSpLocks/>
            <a:stCxn id="7" idx="5"/>
          </p:cNvCxnSpPr>
          <p:nvPr/>
        </p:nvCxnSpPr>
        <p:spPr>
          <a:xfrm>
            <a:off x="3449313" y="4184957"/>
            <a:ext cx="1596977" cy="2263362"/>
          </a:xfrm>
          <a:prstGeom prst="line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96B52E-A438-7643-AD88-8CF7262444A0}"/>
              </a:ext>
            </a:extLst>
          </p:cNvPr>
          <p:cNvCxnSpPr>
            <a:cxnSpLocks noChangeAspect="1"/>
            <a:stCxn id="7" idx="6"/>
            <a:endCxn id="12" idx="2"/>
          </p:cNvCxnSpPr>
          <p:nvPr/>
        </p:nvCxnSpPr>
        <p:spPr>
          <a:xfrm>
            <a:off x="3476095" y="4120299"/>
            <a:ext cx="1666546" cy="182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EB18192-3E37-C943-B644-7438ACA64445}"/>
              </a:ext>
            </a:extLst>
          </p:cNvPr>
          <p:cNvCxnSpPr>
            <a:cxnSpLocks noChangeAspect="1"/>
          </p:cNvCxnSpPr>
          <p:nvPr/>
        </p:nvCxnSpPr>
        <p:spPr>
          <a:xfrm>
            <a:off x="3432430" y="4144257"/>
            <a:ext cx="871438" cy="1235071"/>
          </a:xfrm>
          <a:prstGeom prst="line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BE7E60C-D5B6-0549-989B-15FAACCAFECE}"/>
              </a:ext>
            </a:extLst>
          </p:cNvPr>
          <p:cNvCxnSpPr>
            <a:cxnSpLocks noChangeAspect="1"/>
          </p:cNvCxnSpPr>
          <p:nvPr/>
        </p:nvCxnSpPr>
        <p:spPr>
          <a:xfrm>
            <a:off x="3457837" y="4184350"/>
            <a:ext cx="495396" cy="702115"/>
          </a:xfrm>
          <a:prstGeom prst="line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66ECB15-3CFA-8942-9886-A0C673688E01}"/>
              </a:ext>
            </a:extLst>
          </p:cNvPr>
          <p:cNvCxnSpPr>
            <a:cxnSpLocks/>
            <a:stCxn id="7" idx="3"/>
            <a:endCxn id="10" idx="7"/>
          </p:cNvCxnSpPr>
          <p:nvPr/>
        </p:nvCxnSpPr>
        <p:spPr>
          <a:xfrm flipH="1">
            <a:off x="1439925" y="4184957"/>
            <a:ext cx="1880072" cy="1738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84E24A73-9B84-314F-A561-5565636308CA}"/>
              </a:ext>
            </a:extLst>
          </p:cNvPr>
          <p:cNvSpPr/>
          <p:nvPr/>
        </p:nvSpPr>
        <p:spPr>
          <a:xfrm>
            <a:off x="5093795" y="4178499"/>
            <a:ext cx="270401" cy="27040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8F67058-BFCA-9640-B9A9-2DBDA21A1819}"/>
              </a:ext>
            </a:extLst>
          </p:cNvPr>
          <p:cNvSpPr/>
          <p:nvPr/>
        </p:nvSpPr>
        <p:spPr>
          <a:xfrm>
            <a:off x="3598026" y="5662746"/>
            <a:ext cx="270401" cy="27040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5EC3306-BD36-D746-AB53-36C386E54028}"/>
              </a:ext>
            </a:extLst>
          </p:cNvPr>
          <p:cNvCxnSpPr>
            <a:cxnSpLocks/>
          </p:cNvCxnSpPr>
          <p:nvPr/>
        </p:nvCxnSpPr>
        <p:spPr>
          <a:xfrm>
            <a:off x="3397250" y="4186746"/>
            <a:ext cx="316563" cy="1500599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9E25D44-D96F-B94D-BBBE-E5017EAD13F8}"/>
              </a:ext>
            </a:extLst>
          </p:cNvPr>
          <p:cNvSpPr txBox="1"/>
          <p:nvPr/>
        </p:nvSpPr>
        <p:spPr>
          <a:xfrm>
            <a:off x="1475030" y="4970712"/>
            <a:ext cx="2226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New graph edge to </a:t>
            </a:r>
          </a:p>
          <a:p>
            <a:r>
              <a:rPr lang="en-US" dirty="0">
                <a:solidFill>
                  <a:srgbClr val="C00000"/>
                </a:solidFill>
              </a:rPr>
              <a:t>significant neighbor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52CDFF8-6E7C-CA49-9EE1-4C778EEB17A8}"/>
              </a:ext>
            </a:extLst>
          </p:cNvPr>
          <p:cNvCxnSpPr>
            <a:cxnSpLocks/>
          </p:cNvCxnSpPr>
          <p:nvPr/>
        </p:nvCxnSpPr>
        <p:spPr>
          <a:xfrm>
            <a:off x="3402914" y="4219557"/>
            <a:ext cx="316563" cy="1500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08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2" grpId="1" animBg="1"/>
      <p:bldP spid="44" grpId="0" animBg="1"/>
      <p:bldP spid="44" grpId="1" animBg="1"/>
      <p:bldP spid="20" grpId="0" animBg="1"/>
      <p:bldP spid="20" grpId="1" animBg="1"/>
      <p:bldP spid="53" grpId="0" animBg="1"/>
      <p:bldP spid="53" grpId="1" animBg="1"/>
      <p:bldP spid="55" grpId="0" animBg="1"/>
      <p:bldP spid="5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93C3E-57D0-654C-BF38-CDEDE1BB5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Application: Global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C5D52C-9300-F640-B0EE-AB397D6EC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90BC9C-CA30-504B-87BE-7C0983F34A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648" y="1441697"/>
            <a:ext cx="10058400" cy="5302862"/>
          </a:xfrm>
        </p:spPr>
        <p:txBody>
          <a:bodyPr>
            <a:normAutofit/>
          </a:bodyPr>
          <a:lstStyle/>
          <a:p>
            <a:r>
              <a:rPr lang="en-US" dirty="0"/>
              <a:t>DIRECT = </a:t>
            </a:r>
            <a:r>
              <a:rPr lang="en-US" dirty="0" err="1"/>
              <a:t>DIviding</a:t>
            </a:r>
            <a:r>
              <a:rPr lang="en-US" dirty="0"/>
              <a:t> </a:t>
            </a:r>
            <a:r>
              <a:rPr lang="en-US" dirty="0" err="1"/>
              <a:t>RECTangles</a:t>
            </a:r>
            <a:endParaRPr lang="en-US" dirty="0"/>
          </a:p>
          <a:p>
            <a:pPr lvl="1"/>
            <a:r>
              <a:rPr lang="en-US" dirty="0"/>
              <a:t>Divide space by rectangles</a:t>
            </a:r>
          </a:p>
          <a:p>
            <a:pPr lvl="1"/>
            <a:r>
              <a:rPr lang="en-US" dirty="0"/>
              <a:t>Evaluate sample point at center of rectangle</a:t>
            </a:r>
          </a:p>
          <a:p>
            <a:pPr lvl="1"/>
            <a:r>
              <a:rPr lang="en-US" dirty="0"/>
              <a:t>Subdivide large rectangles with small values</a:t>
            </a:r>
          </a:p>
          <a:p>
            <a:r>
              <a:rPr lang="en-US" dirty="0" err="1"/>
              <a:t>Opt</a:t>
            </a:r>
            <a:r>
              <a:rPr lang="en-US" dirty="0"/>
              <a:t>-Darts</a:t>
            </a:r>
          </a:p>
          <a:p>
            <a:pPr lvl="1"/>
            <a:r>
              <a:rPr lang="en-US" dirty="0"/>
              <a:t>Divide space by Voronoi cells (implicit)</a:t>
            </a:r>
          </a:p>
          <a:p>
            <a:pPr lvl="1"/>
            <a:r>
              <a:rPr lang="en-US" dirty="0"/>
              <a:t>Evaluate sample point at center of cell</a:t>
            </a:r>
          </a:p>
          <a:p>
            <a:pPr lvl="1"/>
            <a:r>
              <a:rPr lang="en-US" dirty="0"/>
              <a:t>Subdivide large cells with small values</a:t>
            </a:r>
          </a:p>
          <a:p>
            <a:pPr lvl="2"/>
            <a:r>
              <a:rPr lang="en-US" dirty="0"/>
              <a:t>Delaunay graph decides “large” cells</a:t>
            </a:r>
          </a:p>
          <a:p>
            <a:pPr lvl="2"/>
            <a:r>
              <a:rPr lang="en-US" dirty="0"/>
              <a:t>Spoke-darts selects how to subdivide</a:t>
            </a:r>
          </a:p>
          <a:p>
            <a:r>
              <a:rPr lang="en-US" dirty="0" err="1"/>
              <a:t>Opt</a:t>
            </a:r>
            <a:r>
              <a:rPr lang="en-US" dirty="0"/>
              <a:t>-Darts 5-25× speedup over DIRECT</a:t>
            </a:r>
          </a:p>
          <a:p>
            <a:pPr lvl="1"/>
            <a:r>
              <a:rPr lang="en-US" dirty="0"/>
              <a:t>Increasing speedup with d</a:t>
            </a:r>
          </a:p>
          <a:p>
            <a:pPr lvl="2"/>
            <a:r>
              <a:rPr lang="en-US" dirty="0"/>
              <a:t>Rectangle increasingly bad approximation of Voronoi cell</a:t>
            </a:r>
          </a:p>
          <a:p>
            <a:pPr lvl="1"/>
            <a:r>
              <a:rPr lang="en-US" dirty="0"/>
              <a:t>More-random sample patterns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29FC6E-D561-3C49-BBAA-845ACD562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141" y="1271909"/>
            <a:ext cx="6938116" cy="329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6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F69AC-583B-D842-8386-EC5A9D53E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Application: Rendering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081DE8-00E1-BD40-A567-654DAF9FE1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BB87BD-AA8E-6B42-9328-AD53F95E0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98695" y="0"/>
            <a:ext cx="5872657" cy="1329004"/>
          </a:xfrm>
        </p:spPr>
        <p:txBody>
          <a:bodyPr>
            <a:normAutofit/>
          </a:bodyPr>
          <a:lstStyle/>
          <a:p>
            <a:r>
              <a:rPr lang="en-US" dirty="0"/>
              <a:t>Mitsuba ray tracing</a:t>
            </a:r>
          </a:p>
          <a:p>
            <a:pPr lvl="1"/>
            <a:r>
              <a:rPr lang="en-US" dirty="0"/>
              <a:t>4D = 2 screen × 2 lens</a:t>
            </a:r>
          </a:p>
          <a:p>
            <a:pPr lvl="1"/>
            <a:r>
              <a:rPr lang="en-US" dirty="0"/>
              <a:t>16 samples per pixel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DA7CEC-6DDA-6D43-8123-FB1019714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6" y="1119701"/>
            <a:ext cx="4876800" cy="4876800"/>
          </a:xfrm>
          <a:prstGeom prst="rect">
            <a:avLst/>
          </a:prstGeom>
          <a:ln w="76200">
            <a:solidFill>
              <a:schemeClr val="accent1">
                <a:shade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AC8E60-50F1-F348-9C45-195CAD3D9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123" y="1119701"/>
            <a:ext cx="4876800" cy="4876800"/>
          </a:xfrm>
          <a:prstGeom prst="rect">
            <a:avLst/>
          </a:prstGeom>
          <a:ln w="76200">
            <a:solidFill>
              <a:schemeClr val="accent1">
                <a:shade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CAF997-DF4B-2E4A-A4CD-3FBEDB059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7452" y="1119701"/>
            <a:ext cx="4876800" cy="4876800"/>
          </a:xfrm>
          <a:prstGeom prst="rect">
            <a:avLst/>
          </a:prstGeom>
          <a:ln w="76200">
            <a:solidFill>
              <a:schemeClr val="accent1">
                <a:shade val="5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F4E81A-5BCE-4841-B36B-F840681791FF}"/>
              </a:ext>
            </a:extLst>
          </p:cNvPr>
          <p:cNvSpPr txBox="1"/>
          <p:nvPr/>
        </p:nvSpPr>
        <p:spPr>
          <a:xfrm>
            <a:off x="1216908" y="6258274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Stratified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1431C3-DA0B-1048-83BC-028BB96A2A93}"/>
              </a:ext>
            </a:extLst>
          </p:cNvPr>
          <p:cNvSpPr txBox="1"/>
          <p:nvPr/>
        </p:nvSpPr>
        <p:spPr>
          <a:xfrm>
            <a:off x="5126746" y="6258199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discrepancy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4AA859-7187-304D-9AA2-677DE4F65768}"/>
              </a:ext>
            </a:extLst>
          </p:cNvPr>
          <p:cNvSpPr txBox="1"/>
          <p:nvPr/>
        </p:nvSpPr>
        <p:spPr>
          <a:xfrm>
            <a:off x="8861119" y="6119699"/>
            <a:ext cx="2986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Spoke-darts</a:t>
            </a:r>
            <a:br>
              <a:rPr lang="en-US" dirty="0"/>
            </a:br>
            <a:r>
              <a:rPr lang="en-US" dirty="0"/>
              <a:t>comparable to alternatives</a:t>
            </a:r>
          </a:p>
        </p:txBody>
      </p:sp>
    </p:spTree>
    <p:extLst>
      <p:ext uri="{BB962C8B-B14F-4D97-AF65-F5344CB8AC3E}">
        <p14:creationId xmlns:p14="http://schemas.microsoft.com/office/powerpoint/2010/main" val="389490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5BC0022-A9FB-954A-8B09-100A113C4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6" y="1119701"/>
            <a:ext cx="4876800" cy="4876800"/>
          </a:xfrm>
          <a:prstGeom prst="rect">
            <a:avLst/>
          </a:prstGeom>
          <a:ln w="76200">
            <a:solidFill>
              <a:schemeClr val="accent1">
                <a:shade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BCA733-F3AA-B24D-92B5-13FA9982C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123" y="1119701"/>
            <a:ext cx="4876800" cy="4876800"/>
          </a:xfrm>
          <a:prstGeom prst="rect">
            <a:avLst/>
          </a:prstGeom>
          <a:ln w="76200">
            <a:solidFill>
              <a:schemeClr val="accent1">
                <a:shade val="50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8F69AC-583B-D842-8386-EC5A9D53E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Application: Rendering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081DE8-00E1-BD40-A567-654DAF9FE1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BB87BD-AA8E-6B42-9328-AD53F95E0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98695" y="0"/>
            <a:ext cx="5872657" cy="1329004"/>
          </a:xfrm>
        </p:spPr>
        <p:txBody>
          <a:bodyPr>
            <a:normAutofit/>
          </a:bodyPr>
          <a:lstStyle/>
          <a:p>
            <a:r>
              <a:rPr lang="en-US" dirty="0"/>
              <a:t>Mitsuba ray tracing</a:t>
            </a:r>
          </a:p>
          <a:p>
            <a:pPr lvl="1"/>
            <a:r>
              <a:rPr lang="en-US" dirty="0"/>
              <a:t>8D = 2 sky-emitter × 2 screen × 2 × 2 bounce</a:t>
            </a:r>
          </a:p>
          <a:p>
            <a:pPr lvl="1"/>
            <a:r>
              <a:rPr lang="en-US" dirty="0"/>
              <a:t>256 samples per pixel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F4E81A-5BCE-4841-B36B-F840681791FF}"/>
              </a:ext>
            </a:extLst>
          </p:cNvPr>
          <p:cNvSpPr txBox="1"/>
          <p:nvPr/>
        </p:nvSpPr>
        <p:spPr>
          <a:xfrm>
            <a:off x="1216908" y="6258274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Stratified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1431C3-DA0B-1048-83BC-028BB96A2A93}"/>
              </a:ext>
            </a:extLst>
          </p:cNvPr>
          <p:cNvSpPr txBox="1"/>
          <p:nvPr/>
        </p:nvSpPr>
        <p:spPr>
          <a:xfrm>
            <a:off x="5126746" y="6258199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discrepancy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4AA859-7187-304D-9AA2-677DE4F65768}"/>
              </a:ext>
            </a:extLst>
          </p:cNvPr>
          <p:cNvSpPr txBox="1"/>
          <p:nvPr/>
        </p:nvSpPr>
        <p:spPr>
          <a:xfrm>
            <a:off x="8861119" y="6119699"/>
            <a:ext cx="2986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Spoke-darts</a:t>
            </a:r>
            <a:br>
              <a:rPr lang="en-US" dirty="0"/>
            </a:br>
            <a:r>
              <a:rPr lang="en-US" dirty="0"/>
              <a:t>comparable to alternatives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9D144C-5E40-864E-87C9-97CBD8731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720" y="1119701"/>
            <a:ext cx="4876800" cy="4876800"/>
          </a:xfrm>
          <a:prstGeom prst="rect">
            <a:avLst/>
          </a:prstGeom>
          <a:ln w="762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6579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E97B1-14D0-0B4A-985C-174ABF3C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Application: Motion Planning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F1D82B-96EB-8F46-AD90-747A61B824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tog-robot-short">
            <a:hlinkClick r:id="" action="ppaction://media"/>
            <a:extLst>
              <a:ext uri="{FF2B5EF4-FFF2-40B4-BE49-F238E27FC236}">
                <a16:creationId xmlns:a16="http://schemas.microsoft.com/office/drawing/2014/main" id="{CC03FA32-2D7B-2647-8E1F-014CB0D4CA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10728"/>
            <a:ext cx="10757735" cy="605122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9DCE7C-1180-B845-B132-12261B9B11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66405" y="116334"/>
            <a:ext cx="4923881" cy="231060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Path = robot: under table to up</a:t>
            </a:r>
            <a:br>
              <a:rPr lang="en-US" dirty="0"/>
            </a:br>
            <a:r>
              <a:rPr lang="en-US" dirty="0"/>
              <a:t>            book: table to shelf</a:t>
            </a:r>
          </a:p>
          <a:p>
            <a:r>
              <a:rPr lang="en-US" dirty="0"/>
              <a:t>23d = degree of freedom robot</a:t>
            </a:r>
          </a:p>
          <a:p>
            <a:pPr lvl="1"/>
            <a:r>
              <a:rPr lang="en-US" dirty="0"/>
              <a:t>Non-uniform: joint angles and room dimensions</a:t>
            </a:r>
          </a:p>
          <a:p>
            <a:r>
              <a:rPr lang="en-US" dirty="0"/>
              <a:t>Pre-sample configuration space with spoke-darts </a:t>
            </a:r>
          </a:p>
          <a:p>
            <a:pPr lvl="1"/>
            <a:r>
              <a:rPr lang="en-US" dirty="0"/>
              <a:t>Enable exploration of multiple paths in parallel</a:t>
            </a:r>
            <a:br>
              <a:rPr lang="en-US" dirty="0"/>
            </a:br>
            <a:r>
              <a:rPr lang="en-US" dirty="0"/>
              <a:t>avoiding redundant searches</a:t>
            </a:r>
          </a:p>
          <a:p>
            <a:pPr lvl="1"/>
            <a:r>
              <a:rPr lang="en-US" dirty="0"/>
              <a:t>Order of magnitude speedup</a:t>
            </a:r>
          </a:p>
        </p:txBody>
      </p:sp>
    </p:spTree>
    <p:extLst>
      <p:ext uri="{BB962C8B-B14F-4D97-AF65-F5344CB8AC3E}">
        <p14:creationId xmlns:p14="http://schemas.microsoft.com/office/powerpoint/2010/main" val="152540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Conclusions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0648" y="1441697"/>
            <a:ext cx="10058400" cy="526848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Free software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SpokeDartsPublic</a:t>
            </a:r>
            <a:r>
              <a:rPr lang="en-US" dirty="0"/>
              <a:t> on </a:t>
            </a:r>
            <a:r>
              <a:rPr lang="en-US" dirty="0" err="1"/>
              <a:t>github</a:t>
            </a:r>
            <a:br>
              <a:rPr lang="en-US" dirty="0"/>
            </a:br>
            <a:r>
              <a:rPr lang="en-US" dirty="0">
                <a:hlinkClick r:id="rId3"/>
              </a:rPr>
              <a:t>https://github.com/samitch/SpokeDartsPublic</a:t>
            </a:r>
            <a:endParaRPr lang="en-US" dirty="0"/>
          </a:p>
          <a:p>
            <a:r>
              <a:rPr lang="en-US" dirty="0"/>
              <a:t>Want high-d blue noise?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Spoke-darts line sampling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Guaranteed saturation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Adaptive sampling over general domains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Nearly as easy to implement as </a:t>
            </a:r>
            <a:r>
              <a:rPr lang="en-US" dirty="0" err="1"/>
              <a:t>Bridson</a:t>
            </a:r>
            <a:r>
              <a:rPr lang="en-US" dirty="0"/>
              <a:t> 2007</a:t>
            </a:r>
            <a:br>
              <a:rPr lang="en-US" dirty="0"/>
            </a:br>
            <a:r>
              <a:rPr lang="en-US" dirty="0"/>
              <a:t>(especially since I already did that for you :) </a:t>
            </a:r>
            <a:br>
              <a:rPr lang="en-US" dirty="0"/>
            </a:br>
            <a:r>
              <a:rPr lang="en-US" dirty="0"/>
              <a:t>comparable speed</a:t>
            </a:r>
          </a:p>
          <a:p>
            <a:pPr marL="91436" lvl="1" indent="-91436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2000" dirty="0"/>
              <a:t>Want better spectrum?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Two-spokes</a:t>
            </a:r>
          </a:p>
          <a:p>
            <a:pPr marL="91436" lvl="1" indent="-91436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2000" dirty="0"/>
              <a:t>Practical to 30d, depending on domain periodicity, application</a:t>
            </a:r>
          </a:p>
          <a:p>
            <a:pPr marL="91436" lvl="1" indent="-91436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2000" dirty="0"/>
              <a:t>Open problems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Prove non-trivial saturation-bound on </a:t>
            </a:r>
            <a:r>
              <a:rPr lang="en-US" dirty="0" err="1"/>
              <a:t>Bridson</a:t>
            </a:r>
            <a:r>
              <a:rPr lang="en-US" dirty="0"/>
              <a:t> 2007?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Does saturation matter for high-d rendering, etc.?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1825C73-F048-0742-834F-B57BD5A3427A}"/>
              </a:ext>
            </a:extLst>
          </p:cNvPr>
          <p:cNvGrpSpPr/>
          <p:nvPr/>
        </p:nvGrpSpPr>
        <p:grpSpPr>
          <a:xfrm>
            <a:off x="7421263" y="3805361"/>
            <a:ext cx="3707155" cy="2867304"/>
            <a:chOff x="8166131" y="588911"/>
            <a:chExt cx="3707155" cy="286730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C234204-84DC-FC4B-BE9A-ECDCC6830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20322" y="1239629"/>
              <a:ext cx="2730500" cy="1816100"/>
            </a:xfrm>
            <a:prstGeom prst="rect">
              <a:avLst/>
            </a:prstGeom>
          </p:spPr>
        </p:pic>
        <p:sp>
          <p:nvSpPr>
            <p:cNvPr id="10" name="Content Placeholder 4">
              <a:extLst>
                <a:ext uri="{FF2B5EF4-FFF2-40B4-BE49-F238E27FC236}">
                  <a16:creationId xmlns:a16="http://schemas.microsoft.com/office/drawing/2014/main" id="{13E917B9-F174-8D4C-8DA8-7DB355D50131}"/>
                </a:ext>
              </a:extLst>
            </p:cNvPr>
            <p:cNvSpPr txBox="1">
              <a:spLocks/>
            </p:cNvSpPr>
            <p:nvPr/>
          </p:nvSpPr>
          <p:spPr>
            <a:xfrm rot="1732484">
              <a:off x="8166131" y="2988564"/>
              <a:ext cx="848929" cy="419909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i="1" dirty="0">
                  <a:ln w="0">
                    <a:noFill/>
                  </a:ln>
                  <a:solidFill>
                    <a:srgbClr val="7030A0"/>
                  </a:solidFill>
                  <a:latin typeface="Lucida Bright" panose="02040602050505020304" pitchFamily="18" charset="77"/>
                  <a:ea typeface="+mj-ea"/>
                  <a:cs typeface="+mj-cs"/>
                </a:rPr>
                <a:t>Motion </a:t>
              </a:r>
              <a:br>
                <a:rPr lang="en-US" sz="1200" b="1" i="1" dirty="0">
                  <a:ln w="0">
                    <a:noFill/>
                  </a:ln>
                  <a:solidFill>
                    <a:srgbClr val="7030A0"/>
                  </a:solidFill>
                  <a:latin typeface="Lucida Bright" panose="02040602050505020304" pitchFamily="18" charset="77"/>
                  <a:ea typeface="+mj-ea"/>
                  <a:cs typeface="+mj-cs"/>
                </a:rPr>
              </a:br>
              <a:r>
                <a:rPr lang="en-US" sz="1200" b="1" i="1" dirty="0">
                  <a:ln w="0">
                    <a:noFill/>
                  </a:ln>
                  <a:solidFill>
                    <a:srgbClr val="7030A0"/>
                  </a:solidFill>
                  <a:latin typeface="Lucida Bright" panose="02040602050505020304" pitchFamily="18" charset="77"/>
                  <a:ea typeface="+mj-ea"/>
                  <a:cs typeface="+mj-cs"/>
                </a:rPr>
                <a:t>Plan</a:t>
              </a:r>
            </a:p>
          </p:txBody>
        </p:sp>
        <p:sp>
          <p:nvSpPr>
            <p:cNvPr id="11" name="Content Placeholder 4">
              <a:extLst>
                <a:ext uri="{FF2B5EF4-FFF2-40B4-BE49-F238E27FC236}">
                  <a16:creationId xmlns:a16="http://schemas.microsoft.com/office/drawing/2014/main" id="{A47F1949-CCAE-5E44-94A6-D23C2E7BA8DD}"/>
                </a:ext>
              </a:extLst>
            </p:cNvPr>
            <p:cNvSpPr txBox="1">
              <a:spLocks/>
            </p:cNvSpPr>
            <p:nvPr/>
          </p:nvSpPr>
          <p:spPr>
            <a:xfrm rot="1503339">
              <a:off x="11069427" y="1033179"/>
              <a:ext cx="803859" cy="293307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b="1" i="1" dirty="0">
                  <a:ln w="0">
                    <a:noFill/>
                  </a:ln>
                  <a:solidFill>
                    <a:srgbClr val="7030A0"/>
                  </a:solidFill>
                  <a:latin typeface="Lucida Bright" panose="02040602050505020304" pitchFamily="18" charset="77"/>
                  <a:ea typeface="+mj-ea"/>
                  <a:cs typeface="+mj-cs"/>
                </a:rPr>
                <a:t>Render</a:t>
              </a:r>
            </a:p>
          </p:txBody>
        </p:sp>
        <p:sp>
          <p:nvSpPr>
            <p:cNvPr id="12" name="Content Placeholder 4">
              <a:extLst>
                <a:ext uri="{FF2B5EF4-FFF2-40B4-BE49-F238E27FC236}">
                  <a16:creationId xmlns:a16="http://schemas.microsoft.com/office/drawing/2014/main" id="{7EA30408-142D-E448-8792-084C8AA95CC3}"/>
                </a:ext>
              </a:extLst>
            </p:cNvPr>
            <p:cNvSpPr txBox="1">
              <a:spLocks/>
            </p:cNvSpPr>
            <p:nvPr/>
          </p:nvSpPr>
          <p:spPr>
            <a:xfrm rot="18849761">
              <a:off x="8105609" y="967865"/>
              <a:ext cx="1076998" cy="319089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b="1" i="1" dirty="0">
                  <a:ln w="0">
                    <a:noFill/>
                  </a:ln>
                  <a:solidFill>
                    <a:srgbClr val="7030A0"/>
                  </a:solidFill>
                  <a:latin typeface="Lucida Bright" panose="02040602050505020304" pitchFamily="18" charset="77"/>
                  <a:ea typeface="+mj-ea"/>
                  <a:cs typeface="+mj-cs"/>
                </a:rPr>
                <a:t>Geometry</a:t>
              </a:r>
            </a:p>
          </p:txBody>
        </p:sp>
        <p:sp>
          <p:nvSpPr>
            <p:cNvPr id="13" name="Content Placeholder 4">
              <a:extLst>
                <a:ext uri="{FF2B5EF4-FFF2-40B4-BE49-F238E27FC236}">
                  <a16:creationId xmlns:a16="http://schemas.microsoft.com/office/drawing/2014/main" id="{C7F264EB-9625-9548-853F-DFC5F5CB1C8F}"/>
                </a:ext>
              </a:extLst>
            </p:cNvPr>
            <p:cNvSpPr txBox="1">
              <a:spLocks/>
            </p:cNvSpPr>
            <p:nvPr/>
          </p:nvSpPr>
          <p:spPr>
            <a:xfrm rot="18849761">
              <a:off x="11000882" y="2877739"/>
              <a:ext cx="899880" cy="257071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b="1" i="1" dirty="0">
                  <a:ln w="0">
                    <a:noFill/>
                  </a:ln>
                  <a:solidFill>
                    <a:srgbClr val="7030A0"/>
                  </a:solidFill>
                  <a:latin typeface="Lucida Bright" panose="02040602050505020304" pitchFamily="18" charset="77"/>
                  <a:ea typeface="+mj-ea"/>
                  <a:cs typeface="+mj-cs"/>
                </a:rPr>
                <a:t>Optimize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325701C-4FFA-9E48-84A4-D8EC76DD11C2}"/>
              </a:ext>
            </a:extLst>
          </p:cNvPr>
          <p:cNvGrpSpPr/>
          <p:nvPr/>
        </p:nvGrpSpPr>
        <p:grpSpPr>
          <a:xfrm>
            <a:off x="7580412" y="621753"/>
            <a:ext cx="3291840" cy="2807705"/>
            <a:chOff x="8511347" y="3889586"/>
            <a:chExt cx="3291840" cy="280770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57D63A7-8B8D-5645-9854-261B9C4EE12F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11347" y="4868491"/>
              <a:ext cx="3291840" cy="18288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A08B03-D0FD-0848-B5EB-7F3D4BDC96F2}"/>
                </a:ext>
              </a:extLst>
            </p:cNvPr>
            <p:cNvSpPr txBox="1"/>
            <p:nvPr/>
          </p:nvSpPr>
          <p:spPr>
            <a:xfrm>
              <a:off x="9491424" y="5220512"/>
              <a:ext cx="1732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  <a:latin typeface="Garamond" charset="0"/>
                </a:rPr>
                <a:t>Two-Spokes</a:t>
              </a:r>
              <a:endParaRPr lang="en-US" b="1" baseline="30000" dirty="0">
                <a:solidFill>
                  <a:srgbClr val="00B050"/>
                </a:solidFill>
                <a:latin typeface="Garamond" charset="0"/>
              </a:endParaRPr>
            </a:p>
          </p:txBody>
        </p:sp>
        <p:sp>
          <p:nvSpPr>
            <p:cNvPr id="25" name="Text Placeholder 3">
              <a:extLst>
                <a:ext uri="{FF2B5EF4-FFF2-40B4-BE49-F238E27FC236}">
                  <a16:creationId xmlns:a16="http://schemas.microsoft.com/office/drawing/2014/main" id="{0CF452D4-D628-CA4E-B92F-11B891B10600}"/>
                </a:ext>
              </a:extLst>
            </p:cNvPr>
            <p:cNvSpPr txBox="1">
              <a:spLocks/>
            </p:cNvSpPr>
            <p:nvPr/>
          </p:nvSpPr>
          <p:spPr>
            <a:xfrm>
              <a:off x="9431074" y="5537344"/>
              <a:ext cx="1853386" cy="661501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Eliminate spike: </a:t>
              </a:r>
              <a:br>
                <a:rPr lang="en-US" sz="1600" dirty="0"/>
              </a:br>
              <a:r>
                <a:rPr lang="en-US" sz="1600" dirty="0"/>
                <a:t>solved </a:t>
              </a:r>
              <a:r>
                <a:rPr lang="en-US" sz="1400" dirty="0"/>
                <a:t>2018</a:t>
              </a:r>
              <a:r>
                <a:rPr lang="en-US" sz="1400" dirty="0">
                  <a:sym typeface="Wingdings" pitchFamily="2" charset="2"/>
                </a:rPr>
                <a:t> for high-d</a:t>
              </a:r>
              <a:endParaRPr lang="en-US" sz="1400" dirty="0"/>
            </a:p>
          </p:txBody>
        </p:sp>
        <p:sp>
          <p:nvSpPr>
            <p:cNvPr id="29" name="Text Placeholder 3">
              <a:extLst>
                <a:ext uri="{FF2B5EF4-FFF2-40B4-BE49-F238E27FC236}">
                  <a16:creationId xmlns:a16="http://schemas.microsoft.com/office/drawing/2014/main" id="{6BBB7E92-E964-7246-BE60-0A44EF2071C2}"/>
                </a:ext>
              </a:extLst>
            </p:cNvPr>
            <p:cNvSpPr txBox="1">
              <a:spLocks/>
            </p:cNvSpPr>
            <p:nvPr/>
          </p:nvSpPr>
          <p:spPr>
            <a:xfrm>
              <a:off x="8826600" y="3889586"/>
              <a:ext cx="2895595" cy="900259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dirty="0">
                  <a:solidFill>
                    <a:srgbClr val="00B050"/>
                  </a:solidFill>
                </a:rPr>
                <a:t>Spoke-Darts</a:t>
              </a:r>
              <a:br>
                <a:rPr lang="en-US" sz="1600" b="1" dirty="0">
                  <a:solidFill>
                    <a:srgbClr val="00B050"/>
                  </a:solidFill>
                </a:rPr>
              </a:br>
              <a:r>
                <a:rPr lang="en-US" sz="1600" dirty="0"/>
                <a:t>Blue-noise</a:t>
              </a:r>
              <a:br>
                <a:rPr lang="en-US" sz="1600" dirty="0"/>
              </a:br>
              <a:r>
                <a:rPr lang="en-US" sz="1600" dirty="0"/>
                <a:t>Linear scaling by dimension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0447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Spoke-Darts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94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03382D4-E18C-754B-822C-B8B1C2C4A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622" y="24654"/>
            <a:ext cx="4236226" cy="424483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Motivation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D719214-B478-EB4B-A161-7C58D114D447}"/>
              </a:ext>
            </a:extLst>
          </p:cNvPr>
          <p:cNvSpPr/>
          <p:nvPr/>
        </p:nvSpPr>
        <p:spPr>
          <a:xfrm>
            <a:off x="8966393" y="1257785"/>
            <a:ext cx="809990" cy="8099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0648" y="1441697"/>
            <a:ext cx="10058400" cy="5151608"/>
          </a:xfrm>
        </p:spPr>
        <p:txBody>
          <a:bodyPr>
            <a:normAutofit/>
          </a:bodyPr>
          <a:lstStyle/>
          <a:p>
            <a:r>
              <a:rPr lang="en-US" sz="2800" dirty="0"/>
              <a:t>Goal: algorithm to produce point distributions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Requirements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Output: blue-noise, uniform-random point distribution except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points too close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big gaps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Process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Memory &amp; time scales well to high dimensions (e.g. 20D)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Locally adaptive, general domain shapes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Confidence: provable guarantees on output quality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EA7A9AE-F305-FE4F-9BB7-E6325C48F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818" y="4266324"/>
            <a:ext cx="2581859" cy="2591676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0B4B9E2E-CF26-6743-B754-96DCE5965746}"/>
              </a:ext>
            </a:extLst>
          </p:cNvPr>
          <p:cNvGrpSpPr/>
          <p:nvPr/>
        </p:nvGrpSpPr>
        <p:grpSpPr>
          <a:xfrm>
            <a:off x="2160779" y="4801168"/>
            <a:ext cx="6735857" cy="2956330"/>
            <a:chOff x="936996" y="4831441"/>
            <a:chExt cx="6735857" cy="295633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D6749FE-A1B1-DD4F-BE05-B37DAA53F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7857" y="4831441"/>
              <a:ext cx="2572323" cy="295633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1C1AC00-62FF-8443-B1B8-013769608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33485" y="5007717"/>
              <a:ext cx="1979569" cy="1487560"/>
            </a:xfrm>
            <a:prstGeom prst="rect">
              <a:avLst/>
            </a:prstGeom>
          </p:spPr>
        </p:pic>
        <p:sp>
          <p:nvSpPr>
            <p:cNvPr id="21" name="Text Placeholder 4">
              <a:extLst>
                <a:ext uri="{FF2B5EF4-FFF2-40B4-BE49-F238E27FC236}">
                  <a16:creationId xmlns:a16="http://schemas.microsoft.com/office/drawing/2014/main" id="{E0DED1D2-2AAC-8345-B8AA-7EA8A906A8B4}"/>
                </a:ext>
              </a:extLst>
            </p:cNvPr>
            <p:cNvSpPr txBox="1">
              <a:spLocks/>
            </p:cNvSpPr>
            <p:nvPr/>
          </p:nvSpPr>
          <p:spPr>
            <a:xfrm>
              <a:off x="936996" y="6534752"/>
              <a:ext cx="3090861" cy="80365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rgbClr val="7030A0"/>
                  </a:solidFill>
                </a:rPr>
                <a:t>RDF Radial Distance Function</a:t>
              </a:r>
            </a:p>
          </p:txBody>
        </p:sp>
        <p:sp>
          <p:nvSpPr>
            <p:cNvPr id="22" name="Text Placeholder 4">
              <a:extLst>
                <a:ext uri="{FF2B5EF4-FFF2-40B4-BE49-F238E27FC236}">
                  <a16:creationId xmlns:a16="http://schemas.microsoft.com/office/drawing/2014/main" id="{1FF17B7A-A444-1741-8FCB-F235A427D774}"/>
                </a:ext>
              </a:extLst>
            </p:cNvPr>
            <p:cNvSpPr txBox="1">
              <a:spLocks/>
            </p:cNvSpPr>
            <p:nvPr/>
          </p:nvSpPr>
          <p:spPr>
            <a:xfrm>
              <a:off x="4581992" y="5073530"/>
              <a:ext cx="3090861" cy="80365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rgbClr val="7030A0"/>
                  </a:solidFill>
                </a:rPr>
                <a:t>RP Radial Power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BC5838E-29D1-2048-B1B8-BC4F7F31FFE6}"/>
              </a:ext>
            </a:extLst>
          </p:cNvPr>
          <p:cNvGrpSpPr/>
          <p:nvPr/>
        </p:nvGrpSpPr>
        <p:grpSpPr>
          <a:xfrm>
            <a:off x="6317797" y="2640265"/>
            <a:ext cx="1964544" cy="1069018"/>
            <a:chOff x="6317797" y="2640265"/>
            <a:chExt cx="1964544" cy="1069018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F7CBE57-C138-C34C-9882-2376F7AA70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02449" y="2860463"/>
              <a:ext cx="679892" cy="392065"/>
            </a:xfrm>
            <a:prstGeom prst="line">
              <a:avLst/>
            </a:prstGeom>
            <a:ln w="31750"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C8CCCA-220D-FE45-9EAF-8C8C1F98F7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31405" y="2640265"/>
              <a:ext cx="678682" cy="396764"/>
            </a:xfrm>
            <a:prstGeom prst="line">
              <a:avLst/>
            </a:prstGeom>
            <a:ln w="31750"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8574BCD-50CE-2A4F-BF14-5CE86E222AEE}"/>
                </a:ext>
              </a:extLst>
            </p:cNvPr>
            <p:cNvSpPr txBox="1"/>
            <p:nvPr/>
          </p:nvSpPr>
          <p:spPr>
            <a:xfrm>
              <a:off x="6317797" y="2785953"/>
              <a:ext cx="12731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rgbClr val="008F73"/>
                  </a:solidFill>
                </a:rPr>
                <a:t>Minimum</a:t>
              </a:r>
              <a:br>
                <a:rPr lang="en-US" dirty="0">
                  <a:solidFill>
                    <a:srgbClr val="008F73"/>
                  </a:solidFill>
                </a:rPr>
              </a:br>
              <a:r>
                <a:rPr lang="en-US" dirty="0">
                  <a:solidFill>
                    <a:srgbClr val="008F73"/>
                  </a:solidFill>
                </a:rPr>
                <a:t>sample</a:t>
              </a:r>
              <a:br>
                <a:rPr lang="en-US" dirty="0">
                  <a:solidFill>
                    <a:srgbClr val="008F73"/>
                  </a:solidFill>
                </a:rPr>
              </a:br>
              <a:r>
                <a:rPr lang="en-US" dirty="0">
                  <a:solidFill>
                    <a:srgbClr val="008F73"/>
                  </a:solidFill>
                </a:rPr>
                <a:t>separation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94090E7-EAC1-C649-9A4F-540496D6734E}"/>
              </a:ext>
            </a:extLst>
          </p:cNvPr>
          <p:cNvGrpSpPr/>
          <p:nvPr/>
        </p:nvGrpSpPr>
        <p:grpSpPr>
          <a:xfrm>
            <a:off x="5942722" y="270649"/>
            <a:ext cx="3818765" cy="1795978"/>
            <a:chOff x="5942722" y="270649"/>
            <a:chExt cx="3818765" cy="179597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4FA56B3-1869-FD48-8050-AEF83372BA31}"/>
                </a:ext>
              </a:extLst>
            </p:cNvPr>
            <p:cNvGrpSpPr/>
            <p:nvPr/>
          </p:nvGrpSpPr>
          <p:grpSpPr>
            <a:xfrm>
              <a:off x="8951497" y="1256637"/>
              <a:ext cx="809990" cy="809990"/>
              <a:chOff x="9393198" y="1425149"/>
              <a:chExt cx="705251" cy="705251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69F4EFB-B890-2645-8E65-99C41E8AFB72}"/>
                  </a:ext>
                </a:extLst>
              </p:cNvPr>
              <p:cNvSpPr/>
              <p:nvPr/>
            </p:nvSpPr>
            <p:spPr>
              <a:xfrm>
                <a:off x="9393198" y="1425149"/>
                <a:ext cx="705251" cy="7052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CCDC85C4-C1B4-C54F-87AC-5039F7BD0B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84494" y="1526413"/>
                <a:ext cx="539530" cy="514553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D8F079C-B478-BE41-B4A7-8AE733087E19}"/>
                </a:ext>
              </a:extLst>
            </p:cNvPr>
            <p:cNvSpPr txBox="1"/>
            <p:nvPr/>
          </p:nvSpPr>
          <p:spPr>
            <a:xfrm>
              <a:off x="5942722" y="270649"/>
              <a:ext cx="205697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rgbClr val="C00000"/>
                  </a:solidFill>
                </a:rPr>
                <a:t>Maximum</a:t>
              </a:r>
            </a:p>
            <a:p>
              <a:pPr algn="r"/>
              <a:r>
                <a:rPr lang="en-US" dirty="0">
                  <a:solidFill>
                    <a:srgbClr val="C00000"/>
                  </a:solidFill>
                </a:rPr>
                <a:t>domain-to-sample</a:t>
              </a:r>
              <a:br>
                <a:rPr lang="en-US" dirty="0">
                  <a:solidFill>
                    <a:srgbClr val="C00000"/>
                  </a:solidFill>
                </a:rPr>
              </a:br>
              <a:r>
                <a:rPr lang="en-US" dirty="0">
                  <a:solidFill>
                    <a:srgbClr val="C00000"/>
                  </a:solidFill>
                </a:rPr>
                <a:t>distance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F18F6BA-3FB0-974C-9CB2-4AA59F4401EC}"/>
                </a:ext>
              </a:extLst>
            </p:cNvPr>
            <p:cNvGrpSpPr/>
            <p:nvPr/>
          </p:nvGrpSpPr>
          <p:grpSpPr>
            <a:xfrm>
              <a:off x="8251416" y="733129"/>
              <a:ext cx="523509" cy="523509"/>
              <a:chOff x="5488093" y="173086"/>
              <a:chExt cx="523509" cy="523509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25C6F66-ED6D-954B-B42A-E42D64420BF7}"/>
                  </a:ext>
                </a:extLst>
              </p:cNvPr>
              <p:cNvSpPr/>
              <p:nvPr/>
            </p:nvSpPr>
            <p:spPr>
              <a:xfrm>
                <a:off x="5518941" y="204619"/>
                <a:ext cx="461812" cy="46181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8A7C8D58-127E-6249-B840-41780A5D60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88093" y="173086"/>
                <a:ext cx="523509" cy="523509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835345E9-AEF3-8E45-BB5D-8E373D13C93E}"/>
              </a:ext>
            </a:extLst>
          </p:cNvPr>
          <p:cNvSpPr txBox="1">
            <a:spLocks/>
          </p:cNvSpPr>
          <p:nvPr/>
        </p:nvSpPr>
        <p:spPr>
          <a:xfrm>
            <a:off x="720648" y="1438746"/>
            <a:ext cx="10058400" cy="515160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noFill/>
              </a:rPr>
              <a:t>Goal: algorithm to produce point distributions</a:t>
            </a:r>
          </a:p>
          <a:p>
            <a:r>
              <a:rPr lang="en-US" dirty="0"/>
              <a:t>Requirements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Output: blue-noise, uniform-random point distribution except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No points too close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No big gaps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Process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Memory &amp; time scales well to high dimensions (e.g. 20D)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Locally adaptive, general domain shapes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Confidence: provable guarantees on output quality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A2DB442F-FD54-D042-95F9-C94D0FF253B9}"/>
              </a:ext>
            </a:extLst>
          </p:cNvPr>
          <p:cNvSpPr txBox="1">
            <a:spLocks/>
          </p:cNvSpPr>
          <p:nvPr/>
        </p:nvSpPr>
        <p:spPr>
          <a:xfrm>
            <a:off x="720648" y="1435795"/>
            <a:ext cx="10058400" cy="515160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noFill/>
              </a:rPr>
              <a:t>Goal: algorithm to produce point distributions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Requirements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Output: blue-noise, uniform-random point distribution except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points too close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big gaps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Process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Memory &amp; time scales well to high dimensions (e.g. 20D)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Locally adaptive, general domain shapes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Confidence: provable guarantees on output quality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7ED9C8CF-F6F5-DB44-AF8C-090B287A3C76}"/>
              </a:ext>
            </a:extLst>
          </p:cNvPr>
          <p:cNvSpPr txBox="1">
            <a:spLocks/>
          </p:cNvSpPr>
          <p:nvPr/>
        </p:nvSpPr>
        <p:spPr>
          <a:xfrm>
            <a:off x="720648" y="1441697"/>
            <a:ext cx="10058400" cy="515160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noFill/>
              </a:rPr>
              <a:t>Goal: algorithm to produce point distributions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Requirements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Output: blue-noise, uniform-random point distribution except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points too close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big gaps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Process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Memory &amp; time scales well to high dimensions (e.g. 20D)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Locally adaptive, general domain shapes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Confidence: provable guarantees on output quality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63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1"/>
      <p:bldP spid="27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020193-7679-5841-9934-ADE377DD33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648" y="1299411"/>
            <a:ext cx="10058400" cy="2392565"/>
          </a:xfrm>
        </p:spPr>
        <p:txBody>
          <a:bodyPr>
            <a:normAutofit/>
          </a:bodyPr>
          <a:lstStyle/>
          <a:p>
            <a:r>
              <a:rPr lang="en-US" dirty="0"/>
              <a:t>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Linear scaling is perfect: primitives are O(d)</a:t>
            </a:r>
          </a:p>
          <a:p>
            <a:r>
              <a:rPr lang="en-US" dirty="0"/>
              <a:t>n</a:t>
            </a:r>
            <a:r>
              <a:rPr lang="en-US" baseline="30000" dirty="0"/>
              <a:t>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Finding neighbors in high dimensions expensive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Each of n samples, find neighbors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Each of n may have n</a:t>
            </a:r>
            <a:r>
              <a:rPr lang="en-US" baseline="30000" dirty="0"/>
              <a:t> </a:t>
            </a:r>
            <a:r>
              <a:rPr lang="en-US" dirty="0"/>
              <a:t>neighbors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Finding them quickly still won’t prevent n</a:t>
            </a:r>
            <a:r>
              <a:rPr lang="en-US" baseline="30000" dirty="0"/>
              <a:t>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Runtime               , best one can hope for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92F5D8-B399-A04C-BAD6-28D6C6992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166" y="360789"/>
            <a:ext cx="1471291" cy="416020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EFA3063E-F663-7640-B26A-0CA29C3DB5FF}"/>
              </a:ext>
            </a:extLst>
          </p:cNvPr>
          <p:cNvSpPr txBox="1">
            <a:spLocks/>
          </p:cNvSpPr>
          <p:nvPr/>
        </p:nvSpPr>
        <p:spPr>
          <a:xfrm>
            <a:off x="720648" y="3794156"/>
            <a:ext cx="10058400" cy="226288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Spoke-Darts ≈ </a:t>
            </a:r>
            <a:r>
              <a:rPr lang="en-US" dirty="0" err="1"/>
              <a:t>Bridson</a:t>
            </a:r>
            <a:r>
              <a:rPr lang="en-US" dirty="0"/>
              <a:t> 2007 due to simple primitives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Is point in sphere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Trim segment by sphere</a:t>
            </a:r>
          </a:p>
          <a:p>
            <a:r>
              <a:rPr lang="en-US" dirty="0"/>
              <a:t>Runtime( Two-Spokes ) &gt; Runtime( One-Spoke 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mostly due to 2 × radius of annulus, many more neighbor disks</a:t>
            </a:r>
          </a:p>
        </p:txBody>
      </p:sp>
    </p:spTree>
    <p:extLst>
      <p:ext uri="{BB962C8B-B14F-4D97-AF65-F5344CB8AC3E}">
        <p14:creationId xmlns:p14="http://schemas.microsoft.com/office/powerpoint/2010/main" val="263837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F04E3-29C8-CB4E-B556-717A955EB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 by dimension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1DCAEB-C9B0-0647-836B-71ADE32C66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0F1B47-C5F4-F649-A531-E246F08FBF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B05A19-A902-934E-9361-EECC28A69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077" y="0"/>
            <a:ext cx="62051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2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wrong with the algorithms we already have?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77D631-038C-314B-80D3-189B2F4568A1}"/>
              </a:ext>
            </a:extLst>
          </p:cNvPr>
          <p:cNvGrpSpPr/>
          <p:nvPr/>
        </p:nvGrpSpPr>
        <p:grpSpPr>
          <a:xfrm>
            <a:off x="175126" y="1967230"/>
            <a:ext cx="3795772" cy="4890770"/>
            <a:chOff x="127000" y="1371600"/>
            <a:chExt cx="3795772" cy="4890770"/>
          </a:xfrm>
        </p:grpSpPr>
        <p:pic>
          <p:nvPicPr>
            <p:cNvPr id="13" name="Picture 12" descr="G0_a-nl.pdf">
              <a:extLst>
                <a:ext uri="{FF2B5EF4-FFF2-40B4-BE49-F238E27FC236}">
                  <a16:creationId xmlns:a16="http://schemas.microsoft.com/office/drawing/2014/main" id="{C7F1F6D1-B59F-0D4E-B09F-810DB272C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1" y="1371600"/>
              <a:ext cx="1737360" cy="1744660"/>
            </a:xfrm>
            <a:prstGeom prst="rect">
              <a:avLst/>
            </a:prstGeom>
          </p:spPr>
        </p:pic>
        <p:pic>
          <p:nvPicPr>
            <p:cNvPr id="14" name="Picture 13" descr="G0_b-nl.pdf">
              <a:extLst>
                <a:ext uri="{FF2B5EF4-FFF2-40B4-BE49-F238E27FC236}">
                  <a16:creationId xmlns:a16="http://schemas.microsoft.com/office/drawing/2014/main" id="{87D08BE2-9ECE-1C49-8989-441898779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050" y="1371600"/>
              <a:ext cx="1730060" cy="1737360"/>
            </a:xfrm>
            <a:prstGeom prst="rect">
              <a:avLst/>
            </a:prstGeom>
          </p:spPr>
        </p:pic>
        <p:pic>
          <p:nvPicPr>
            <p:cNvPr id="15" name="Picture 14" descr="G1_a-nl.pdf">
              <a:extLst>
                <a:ext uri="{FF2B5EF4-FFF2-40B4-BE49-F238E27FC236}">
                  <a16:creationId xmlns:a16="http://schemas.microsoft.com/office/drawing/2014/main" id="{5CAAFC74-A044-C741-A76F-4A36446C0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0" y="3727450"/>
              <a:ext cx="1737360" cy="1737360"/>
            </a:xfrm>
            <a:prstGeom prst="rect">
              <a:avLst/>
            </a:prstGeom>
          </p:spPr>
        </p:pic>
        <p:pic>
          <p:nvPicPr>
            <p:cNvPr id="16" name="Picture 15" descr="G1_b-nl.pdf">
              <a:extLst>
                <a:ext uri="{FF2B5EF4-FFF2-40B4-BE49-F238E27FC236}">
                  <a16:creationId xmlns:a16="http://schemas.microsoft.com/office/drawing/2014/main" id="{AB784B89-5AF5-274E-8C23-E3EB8E069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050" y="3727450"/>
              <a:ext cx="1744722" cy="1737360"/>
            </a:xfrm>
            <a:prstGeom prst="rect">
              <a:avLst/>
            </a:prstGeom>
          </p:spPr>
        </p:pic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BD6AF162-3B83-D245-8E6D-0AE3489FE6DD}"/>
                </a:ext>
              </a:extLst>
            </p:cNvPr>
            <p:cNvSpPr/>
            <p:nvPr/>
          </p:nvSpPr>
          <p:spPr bwMode="auto">
            <a:xfrm>
              <a:off x="1511300" y="208280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492758-14D9-E743-A09D-B6FB638EDF5E}"/>
                </a:ext>
              </a:extLst>
            </p:cNvPr>
            <p:cNvSpPr txBox="1"/>
            <p:nvPr/>
          </p:nvSpPr>
          <p:spPr>
            <a:xfrm>
              <a:off x="1524000" y="1790700"/>
              <a:ext cx="7829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darts</a:t>
              </a:r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0ACD1739-84E6-C943-902A-CFBCDC7C8D04}"/>
                </a:ext>
              </a:extLst>
            </p:cNvPr>
            <p:cNvSpPr/>
            <p:nvPr/>
          </p:nvSpPr>
          <p:spPr bwMode="auto">
            <a:xfrm rot="7800000">
              <a:off x="1504950" y="31432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B9F222-34D9-2B45-A8EB-3BD9C22CF56C}"/>
                </a:ext>
              </a:extLst>
            </p:cNvPr>
            <p:cNvSpPr txBox="1"/>
            <p:nvPr/>
          </p:nvSpPr>
          <p:spPr>
            <a:xfrm>
              <a:off x="2095500" y="3175000"/>
              <a:ext cx="885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refine</a:t>
              </a:r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02328B4F-2032-CC4E-835C-E8232AF3BEE0}"/>
                </a:ext>
              </a:extLst>
            </p:cNvPr>
            <p:cNvSpPr/>
            <p:nvPr/>
          </p:nvSpPr>
          <p:spPr bwMode="auto">
            <a:xfrm>
              <a:off x="1644650" y="45275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D9E0AB-4222-6F4E-90BA-B62B5AA26154}"/>
                </a:ext>
              </a:extLst>
            </p:cNvPr>
            <p:cNvSpPr txBox="1"/>
            <p:nvPr/>
          </p:nvSpPr>
          <p:spPr>
            <a:xfrm>
              <a:off x="1657350" y="4235450"/>
              <a:ext cx="7829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darts</a:t>
              </a:r>
            </a:p>
          </p:txBody>
        </p: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37F1D5F0-3B7A-274B-B6B9-C17F237C26FE}"/>
                </a:ext>
              </a:extLst>
            </p:cNvPr>
            <p:cNvSpPr/>
            <p:nvPr/>
          </p:nvSpPr>
          <p:spPr bwMode="auto">
            <a:xfrm rot="7800000">
              <a:off x="1422400" y="55308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90F0C9E-A598-CB4C-B6FD-41C9AB0DBE39}"/>
                </a:ext>
              </a:extLst>
            </p:cNvPr>
            <p:cNvSpPr txBox="1"/>
            <p:nvPr/>
          </p:nvSpPr>
          <p:spPr>
            <a:xfrm>
              <a:off x="2012950" y="5562600"/>
              <a:ext cx="885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refine</a:t>
              </a:r>
            </a:p>
          </p:txBody>
        </p:sp>
      </p:grp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E78854C-E405-8C44-B86E-21D3C1D29E62}"/>
              </a:ext>
            </a:extLst>
          </p:cNvPr>
          <p:cNvSpPr txBox="1">
            <a:spLocks/>
          </p:cNvSpPr>
          <p:nvPr/>
        </p:nvSpPr>
        <p:spPr>
          <a:xfrm>
            <a:off x="4028860" y="1969366"/>
            <a:ext cx="6854563" cy="3153813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vert="horz" lIns="0" tIns="45720" rIns="0" bIns="45720" rtlCol="0">
            <a:normAutofit fontScale="92500" lnSpcReduction="2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indent="0">
              <a:lnSpc>
                <a:spcPct val="140000"/>
              </a:lnSpc>
              <a:buNone/>
            </a:pPr>
            <a:r>
              <a:rPr lang="en-US" sz="1700" dirty="0">
                <a:ln w="0">
                  <a:noFill/>
                </a:ln>
                <a:latin typeface="Courier" pitchFamily="2" charset="0"/>
              </a:rPr>
              <a:t>divide domain into cubes, diagonal length r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while ∃cubes, and cube diagonal &gt; machine precision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do (A(d) × #cubes) times: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pick a cube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pick candidate sample from cube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if distance(candidate, prior samples) &gt; r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accept candidate as 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discard cube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refine remaining cubes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discard covered cubes</a:t>
            </a:r>
            <a:endParaRPr lang="en-US" dirty="0">
              <a:ln w="0">
                <a:noFill/>
              </a:ln>
            </a:endParaRP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AB7FABDA-9F10-2F4B-9572-30F72D5BB7D9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SimpleMPS</a:t>
            </a:r>
            <a:r>
              <a:rPr lang="en-US" sz="2800" dirty="0"/>
              <a:t> guarantees saturation</a:t>
            </a:r>
            <a:endParaRPr lang="en-US" sz="2800" dirty="0">
              <a:sym typeface="Wingdings" pitchFamily="2" charset="2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A760B1E-EC54-614E-A378-B5D8C509190B}"/>
              </a:ext>
            </a:extLst>
          </p:cNvPr>
          <p:cNvGrpSpPr/>
          <p:nvPr/>
        </p:nvGrpSpPr>
        <p:grpSpPr>
          <a:xfrm>
            <a:off x="2537834" y="1326410"/>
            <a:ext cx="4131988" cy="733835"/>
            <a:chOff x="4028861" y="3908567"/>
            <a:chExt cx="4131988" cy="733835"/>
          </a:xfrm>
        </p:grpSpPr>
        <p:sp>
          <p:nvSpPr>
            <p:cNvPr id="39" name="Text Placeholder 4">
              <a:extLst>
                <a:ext uri="{FF2B5EF4-FFF2-40B4-BE49-F238E27FC236}">
                  <a16:creationId xmlns:a16="http://schemas.microsoft.com/office/drawing/2014/main" id="{C17AA343-5536-4F44-9A2E-5D67FC0642E9}"/>
                </a:ext>
              </a:extLst>
            </p:cNvPr>
            <p:cNvSpPr txBox="1">
              <a:spLocks/>
            </p:cNvSpPr>
            <p:nvPr/>
          </p:nvSpPr>
          <p:spPr>
            <a:xfrm>
              <a:off x="4028861" y="3908567"/>
              <a:ext cx="4131988" cy="73383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/>
                <a:t>runtime &amp; memory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0D1A7A1-9884-EA47-A031-F7A5798D3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02208" y="3956448"/>
              <a:ext cx="1158640" cy="382765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3AA496E-115E-B547-B4DB-05B554515A78}"/>
              </a:ext>
            </a:extLst>
          </p:cNvPr>
          <p:cNvSpPr txBox="1"/>
          <p:nvPr/>
        </p:nvSpPr>
        <p:spPr>
          <a:xfrm>
            <a:off x="4116373" y="6544915"/>
            <a:ext cx="8034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>
                <a:latin typeface="Garamond" charset="0"/>
              </a:rPr>
              <a:t>SimpleMPS</a:t>
            </a:r>
            <a:r>
              <a:rPr lang="en-US" sz="1400" dirty="0">
                <a:latin typeface="Garamond" charset="0"/>
              </a:rPr>
              <a:t>, “A Simple Algorithm for Maximal Poisson-Disk Sampling in High Dimensions,” Eurographics 2012.</a:t>
            </a:r>
          </a:p>
        </p:txBody>
      </p:sp>
    </p:spTree>
    <p:extLst>
      <p:ext uri="{BB962C8B-B14F-4D97-AF65-F5344CB8AC3E}">
        <p14:creationId xmlns:p14="http://schemas.microsoft.com/office/powerpoint/2010/main" val="219741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wrong with the algorithms we already have?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0648" y="848302"/>
            <a:ext cx="10334654" cy="525531"/>
          </a:xfrm>
        </p:spPr>
        <p:txBody>
          <a:bodyPr/>
          <a:lstStyle/>
          <a:p>
            <a:r>
              <a:rPr lang="en-US" sz="2800" dirty="0" err="1"/>
              <a:t>SimpleMPS</a:t>
            </a:r>
            <a:r>
              <a:rPr lang="en-US" sz="2800" dirty="0"/>
              <a:t> guarantees saturation … but doesn’t scale by dimension, d. </a:t>
            </a:r>
            <a:r>
              <a:rPr lang="en-US" sz="2800" dirty="0">
                <a:sym typeface="Wingdings" pitchFamily="2" charset="2"/>
              </a:rPr>
              <a:t>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708006-7BF7-FC4C-9725-1BEFFBC106D6}"/>
              </a:ext>
            </a:extLst>
          </p:cNvPr>
          <p:cNvSpPr txBox="1"/>
          <p:nvPr/>
        </p:nvSpPr>
        <p:spPr>
          <a:xfrm>
            <a:off x="4116373" y="6544915"/>
            <a:ext cx="8034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>
                <a:latin typeface="Garamond" charset="0"/>
              </a:rPr>
              <a:t>SimpleMPS</a:t>
            </a:r>
            <a:r>
              <a:rPr lang="en-US" sz="1400" dirty="0">
                <a:latin typeface="Garamond" charset="0"/>
              </a:rPr>
              <a:t>, “A Simple Algorithm for Maximal Poisson-Disk Sampling in High Dimensions,” Eurographics 2012.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77D631-038C-314B-80D3-189B2F4568A1}"/>
              </a:ext>
            </a:extLst>
          </p:cNvPr>
          <p:cNvGrpSpPr/>
          <p:nvPr/>
        </p:nvGrpSpPr>
        <p:grpSpPr>
          <a:xfrm>
            <a:off x="175126" y="1967230"/>
            <a:ext cx="3795772" cy="4890770"/>
            <a:chOff x="127000" y="1371600"/>
            <a:chExt cx="3795772" cy="4890770"/>
          </a:xfrm>
        </p:grpSpPr>
        <p:pic>
          <p:nvPicPr>
            <p:cNvPr id="13" name="Picture 12" descr="G0_a-nl.pdf">
              <a:extLst>
                <a:ext uri="{FF2B5EF4-FFF2-40B4-BE49-F238E27FC236}">
                  <a16:creationId xmlns:a16="http://schemas.microsoft.com/office/drawing/2014/main" id="{C7F1F6D1-B59F-0D4E-B09F-810DB272C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1" y="1371600"/>
              <a:ext cx="1737360" cy="1744660"/>
            </a:xfrm>
            <a:prstGeom prst="rect">
              <a:avLst/>
            </a:prstGeom>
          </p:spPr>
        </p:pic>
        <p:pic>
          <p:nvPicPr>
            <p:cNvPr id="14" name="Picture 13" descr="G0_b-nl.pdf">
              <a:extLst>
                <a:ext uri="{FF2B5EF4-FFF2-40B4-BE49-F238E27FC236}">
                  <a16:creationId xmlns:a16="http://schemas.microsoft.com/office/drawing/2014/main" id="{87D08BE2-9ECE-1C49-8989-441898779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050" y="1371600"/>
              <a:ext cx="1730060" cy="1737360"/>
            </a:xfrm>
            <a:prstGeom prst="rect">
              <a:avLst/>
            </a:prstGeom>
          </p:spPr>
        </p:pic>
        <p:pic>
          <p:nvPicPr>
            <p:cNvPr id="15" name="Picture 14" descr="G1_a-nl.pdf">
              <a:extLst>
                <a:ext uri="{FF2B5EF4-FFF2-40B4-BE49-F238E27FC236}">
                  <a16:creationId xmlns:a16="http://schemas.microsoft.com/office/drawing/2014/main" id="{5CAAFC74-A044-C741-A76F-4A36446C0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0" y="3727450"/>
              <a:ext cx="1737360" cy="1737360"/>
            </a:xfrm>
            <a:prstGeom prst="rect">
              <a:avLst/>
            </a:prstGeom>
          </p:spPr>
        </p:pic>
        <p:pic>
          <p:nvPicPr>
            <p:cNvPr id="16" name="Picture 15" descr="G1_b-nl.pdf">
              <a:extLst>
                <a:ext uri="{FF2B5EF4-FFF2-40B4-BE49-F238E27FC236}">
                  <a16:creationId xmlns:a16="http://schemas.microsoft.com/office/drawing/2014/main" id="{AB784B89-5AF5-274E-8C23-E3EB8E069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050" y="3727450"/>
              <a:ext cx="1744722" cy="1737360"/>
            </a:xfrm>
            <a:prstGeom prst="rect">
              <a:avLst/>
            </a:prstGeom>
          </p:spPr>
        </p:pic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BD6AF162-3B83-D245-8E6D-0AE3489FE6DD}"/>
                </a:ext>
              </a:extLst>
            </p:cNvPr>
            <p:cNvSpPr/>
            <p:nvPr/>
          </p:nvSpPr>
          <p:spPr bwMode="auto">
            <a:xfrm>
              <a:off x="1511300" y="208280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492758-14D9-E743-A09D-B6FB638EDF5E}"/>
                </a:ext>
              </a:extLst>
            </p:cNvPr>
            <p:cNvSpPr txBox="1"/>
            <p:nvPr/>
          </p:nvSpPr>
          <p:spPr>
            <a:xfrm>
              <a:off x="1524000" y="1790700"/>
              <a:ext cx="7829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darts</a:t>
              </a:r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0ACD1739-84E6-C943-902A-CFBCDC7C8D04}"/>
                </a:ext>
              </a:extLst>
            </p:cNvPr>
            <p:cNvSpPr/>
            <p:nvPr/>
          </p:nvSpPr>
          <p:spPr bwMode="auto">
            <a:xfrm rot="7800000">
              <a:off x="1504950" y="31432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B9F222-34D9-2B45-A8EB-3BD9C22CF56C}"/>
                </a:ext>
              </a:extLst>
            </p:cNvPr>
            <p:cNvSpPr txBox="1"/>
            <p:nvPr/>
          </p:nvSpPr>
          <p:spPr>
            <a:xfrm>
              <a:off x="2095500" y="3175000"/>
              <a:ext cx="885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refine</a:t>
              </a:r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02328B4F-2032-CC4E-835C-E8232AF3BEE0}"/>
                </a:ext>
              </a:extLst>
            </p:cNvPr>
            <p:cNvSpPr/>
            <p:nvPr/>
          </p:nvSpPr>
          <p:spPr bwMode="auto">
            <a:xfrm>
              <a:off x="1644650" y="45275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D9E0AB-4222-6F4E-90BA-B62B5AA26154}"/>
                </a:ext>
              </a:extLst>
            </p:cNvPr>
            <p:cNvSpPr txBox="1"/>
            <p:nvPr/>
          </p:nvSpPr>
          <p:spPr>
            <a:xfrm>
              <a:off x="1657350" y="4235450"/>
              <a:ext cx="7829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darts</a:t>
              </a:r>
            </a:p>
          </p:txBody>
        </p: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37F1D5F0-3B7A-274B-B6B9-C17F237C26FE}"/>
                </a:ext>
              </a:extLst>
            </p:cNvPr>
            <p:cNvSpPr/>
            <p:nvPr/>
          </p:nvSpPr>
          <p:spPr bwMode="auto">
            <a:xfrm rot="7800000">
              <a:off x="1422400" y="55308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90F0C9E-A598-CB4C-B6FD-41C9AB0DBE39}"/>
                </a:ext>
              </a:extLst>
            </p:cNvPr>
            <p:cNvSpPr txBox="1"/>
            <p:nvPr/>
          </p:nvSpPr>
          <p:spPr>
            <a:xfrm>
              <a:off x="2012950" y="5562600"/>
              <a:ext cx="885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refine</a:t>
              </a:r>
            </a:p>
          </p:txBody>
        </p:sp>
      </p:grp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49D2654E-20BD-864B-84C7-CA7B2771D77F}"/>
              </a:ext>
            </a:extLst>
          </p:cNvPr>
          <p:cNvSpPr txBox="1">
            <a:spLocks/>
          </p:cNvSpPr>
          <p:nvPr/>
        </p:nvSpPr>
        <p:spPr>
          <a:xfrm>
            <a:off x="4028860" y="1944179"/>
            <a:ext cx="8007212" cy="10052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Problem: cube poorly approximates sphere</a:t>
            </a:r>
            <a:br>
              <a:rPr lang="en-US" dirty="0"/>
            </a:br>
            <a:r>
              <a:rPr lang="en-US" dirty="0"/>
              <a:t>Exponentially worse as dimension increases</a:t>
            </a:r>
            <a:br>
              <a:rPr lang="en-US" dirty="0"/>
            </a:br>
            <a:r>
              <a:rPr lang="en-US" dirty="0"/>
              <a:t>More empty boxes, memory limit d≈6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0E1EED9-1D77-7849-A2C4-553E47941B20}"/>
              </a:ext>
            </a:extLst>
          </p:cNvPr>
          <p:cNvGrpSpPr/>
          <p:nvPr/>
        </p:nvGrpSpPr>
        <p:grpSpPr>
          <a:xfrm>
            <a:off x="2537834" y="1306353"/>
            <a:ext cx="4805754" cy="753892"/>
            <a:chOff x="2537834" y="1223853"/>
            <a:chExt cx="4805754" cy="753892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7DC4230-E115-2E43-B91F-7B73C91DF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18055" y="1223853"/>
              <a:ext cx="1825533" cy="446011"/>
            </a:xfrm>
            <a:prstGeom prst="rect">
              <a:avLst/>
            </a:prstGeom>
          </p:spPr>
        </p:pic>
        <p:sp>
          <p:nvSpPr>
            <p:cNvPr id="28" name="Text Placeholder 4">
              <a:extLst>
                <a:ext uri="{FF2B5EF4-FFF2-40B4-BE49-F238E27FC236}">
                  <a16:creationId xmlns:a16="http://schemas.microsoft.com/office/drawing/2014/main" id="{C90345E7-C5AB-6A4B-B906-9B75115F0CD8}"/>
                </a:ext>
              </a:extLst>
            </p:cNvPr>
            <p:cNvSpPr txBox="1">
              <a:spLocks/>
            </p:cNvSpPr>
            <p:nvPr/>
          </p:nvSpPr>
          <p:spPr>
            <a:xfrm>
              <a:off x="2537834" y="1243910"/>
              <a:ext cx="4131988" cy="73383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/>
                <a:t>runtime &amp; memory</a:t>
              </a:r>
            </a:p>
          </p:txBody>
        </p:sp>
      </p:grp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083D3E0B-3476-014B-8B8E-7B8A6A304E42}"/>
              </a:ext>
            </a:extLst>
          </p:cNvPr>
          <p:cNvSpPr txBox="1">
            <a:spLocks/>
          </p:cNvSpPr>
          <p:nvPr/>
        </p:nvSpPr>
        <p:spPr>
          <a:xfrm>
            <a:off x="4240123" y="5838026"/>
            <a:ext cx="8007212" cy="640407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Any algorithm that constructs (an approximation of) remaining sample space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is doomed to be exponential-in-d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68DF9D-1367-4742-9E26-0093241958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9596" y="2507284"/>
            <a:ext cx="2266795" cy="238948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648E0BB3-5003-E84C-B1FA-F9E95199F9B2}"/>
              </a:ext>
            </a:extLst>
          </p:cNvPr>
          <p:cNvGrpSpPr/>
          <p:nvPr/>
        </p:nvGrpSpPr>
        <p:grpSpPr>
          <a:xfrm>
            <a:off x="4392148" y="3750557"/>
            <a:ext cx="1371600" cy="1372076"/>
            <a:chOff x="4448247" y="3030264"/>
            <a:chExt cx="1371600" cy="1372076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25E7CB3-C644-EA4E-9A3B-B594A0CFE3FA}"/>
                </a:ext>
              </a:extLst>
            </p:cNvPr>
            <p:cNvCxnSpPr/>
            <p:nvPr/>
          </p:nvCxnSpPr>
          <p:spPr>
            <a:xfrm>
              <a:off x="4448247" y="3716064"/>
              <a:ext cx="1371600" cy="0"/>
            </a:xfrm>
            <a:prstGeom prst="line">
              <a:avLst/>
            </a:prstGeom>
            <a:ln w="101600">
              <a:solidFill>
                <a:srgbClr val="FF0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EB87D34-CBF2-1B49-9FBC-868A262872A7}"/>
                </a:ext>
              </a:extLst>
            </p:cNvPr>
            <p:cNvCxnSpPr/>
            <p:nvPr/>
          </p:nvCxnSpPr>
          <p:spPr>
            <a:xfrm>
              <a:off x="4448247" y="3725640"/>
              <a:ext cx="1371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8C86E092-4190-2347-B602-10EE63337935}"/>
                </a:ext>
              </a:extLst>
            </p:cNvPr>
            <p:cNvSpPr/>
            <p:nvPr/>
          </p:nvSpPr>
          <p:spPr>
            <a:xfrm>
              <a:off x="4448247" y="3030264"/>
              <a:ext cx="1371600" cy="1371600"/>
            </a:xfrm>
            <a:prstGeom prst="arc">
              <a:avLst>
                <a:gd name="adj1" fmla="val 20108216"/>
                <a:gd name="adj2" fmla="val 1400373"/>
              </a:avLst>
            </a:prstGeom>
            <a:ln w="38100">
              <a:solidFill>
                <a:srgbClr val="FF0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E337341A-C85F-8F4A-B631-46CEF5FD68DF}"/>
                </a:ext>
              </a:extLst>
            </p:cNvPr>
            <p:cNvSpPr/>
            <p:nvPr/>
          </p:nvSpPr>
          <p:spPr>
            <a:xfrm flipH="1">
              <a:off x="4448247" y="3030740"/>
              <a:ext cx="1371600" cy="1371600"/>
            </a:xfrm>
            <a:prstGeom prst="arc">
              <a:avLst>
                <a:gd name="adj1" fmla="val 20108216"/>
                <a:gd name="adj2" fmla="val 1400373"/>
              </a:avLst>
            </a:prstGeom>
            <a:ln w="38100">
              <a:solidFill>
                <a:srgbClr val="FF0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26FE2F8-DAA4-1040-871B-EAA1A5666E1D}"/>
              </a:ext>
            </a:extLst>
          </p:cNvPr>
          <p:cNvGrpSpPr/>
          <p:nvPr/>
        </p:nvGrpSpPr>
        <p:grpSpPr>
          <a:xfrm>
            <a:off x="6393622" y="3077813"/>
            <a:ext cx="1411963" cy="1411963"/>
            <a:chOff x="4798879" y="4322603"/>
            <a:chExt cx="1411963" cy="1411963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2D631B7-687B-CD44-9399-8E72AF260BA0}"/>
                </a:ext>
              </a:extLst>
            </p:cNvPr>
            <p:cNvSpPr/>
            <p:nvPr/>
          </p:nvSpPr>
          <p:spPr>
            <a:xfrm>
              <a:off x="4798879" y="4322603"/>
              <a:ext cx="1411963" cy="1411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10B840A-D763-FD42-8F3F-EE5C57418B1D}"/>
                </a:ext>
              </a:extLst>
            </p:cNvPr>
            <p:cNvSpPr/>
            <p:nvPr/>
          </p:nvSpPr>
          <p:spPr>
            <a:xfrm>
              <a:off x="4816680" y="4341205"/>
              <a:ext cx="1371600" cy="13716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FF0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BB6D9680-370A-5C46-B093-904EF1A09C25}"/>
              </a:ext>
            </a:extLst>
          </p:cNvPr>
          <p:cNvSpPr txBox="1"/>
          <p:nvPr/>
        </p:nvSpPr>
        <p:spPr>
          <a:xfrm>
            <a:off x="4550039" y="4600247"/>
            <a:ext cx="14430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d=1</a:t>
            </a:r>
          </a:p>
          <a:p>
            <a:r>
              <a:rPr lang="en-US" dirty="0">
                <a:latin typeface="+mj-lt"/>
              </a:rPr>
              <a:t>V(cube) = 1</a:t>
            </a:r>
          </a:p>
          <a:p>
            <a:r>
              <a:rPr lang="en-US" dirty="0">
                <a:latin typeface="+mj-lt"/>
              </a:rPr>
              <a:t>V(sphere) = 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D5BA507-CCED-8C44-9A46-DB661301EE2D}"/>
              </a:ext>
            </a:extLst>
          </p:cNvPr>
          <p:cNvSpPr txBox="1"/>
          <p:nvPr/>
        </p:nvSpPr>
        <p:spPr>
          <a:xfrm>
            <a:off x="6303906" y="4596372"/>
            <a:ext cx="2052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d=2</a:t>
            </a:r>
          </a:p>
          <a:p>
            <a:r>
              <a:rPr lang="en-US" dirty="0">
                <a:latin typeface="+mj-lt"/>
              </a:rPr>
              <a:t>V(cube) = 1</a:t>
            </a:r>
          </a:p>
          <a:p>
            <a:r>
              <a:rPr lang="en-US" dirty="0">
                <a:latin typeface="+mj-lt"/>
              </a:rPr>
              <a:t>V(sphere) = 0.785…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699AFD-9B06-E748-897C-76C4054F75A9}"/>
              </a:ext>
            </a:extLst>
          </p:cNvPr>
          <p:cNvSpPr txBox="1"/>
          <p:nvPr/>
        </p:nvSpPr>
        <p:spPr>
          <a:xfrm>
            <a:off x="8355678" y="4592910"/>
            <a:ext cx="2052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d=3</a:t>
            </a:r>
          </a:p>
          <a:p>
            <a:r>
              <a:rPr lang="en-US" dirty="0">
                <a:latin typeface="+mj-lt"/>
              </a:rPr>
              <a:t>V(cube) = 1</a:t>
            </a:r>
          </a:p>
          <a:p>
            <a:r>
              <a:rPr lang="en-US" dirty="0">
                <a:latin typeface="+mj-lt"/>
              </a:rPr>
              <a:t>V(sphere) = 0.523…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25BC3FA-F11D-8F4E-B2BF-F6C409CEA39A}"/>
              </a:ext>
            </a:extLst>
          </p:cNvPr>
          <p:cNvSpPr txBox="1"/>
          <p:nvPr/>
        </p:nvSpPr>
        <p:spPr>
          <a:xfrm>
            <a:off x="10757919" y="4586781"/>
            <a:ext cx="10166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d→∞</a:t>
            </a:r>
          </a:p>
          <a:p>
            <a:r>
              <a:rPr lang="en-US" dirty="0">
                <a:latin typeface="+mj-lt"/>
              </a:rPr>
              <a:t>V(c) = 1</a:t>
            </a:r>
          </a:p>
          <a:p>
            <a:r>
              <a:rPr lang="en-US" dirty="0">
                <a:latin typeface="+mj-lt"/>
              </a:rPr>
              <a:t>V(s) → 0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CE666BD-4EC9-B043-8061-9AF954828185}"/>
              </a:ext>
            </a:extLst>
          </p:cNvPr>
          <p:cNvCxnSpPr>
            <a:cxnSpLocks/>
          </p:cNvCxnSpPr>
          <p:nvPr/>
        </p:nvCxnSpPr>
        <p:spPr>
          <a:xfrm flipH="1" flipV="1">
            <a:off x="7688748" y="4335943"/>
            <a:ext cx="277491" cy="495137"/>
          </a:xfrm>
          <a:prstGeom prst="line">
            <a:avLst/>
          </a:prstGeom>
          <a:ln w="317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5E57E5D-8315-574E-9BF1-AF07AE8636A7}"/>
              </a:ext>
            </a:extLst>
          </p:cNvPr>
          <p:cNvCxnSpPr>
            <a:cxnSpLocks/>
          </p:cNvCxnSpPr>
          <p:nvPr/>
        </p:nvCxnSpPr>
        <p:spPr>
          <a:xfrm flipH="1" flipV="1">
            <a:off x="9441941" y="3626996"/>
            <a:ext cx="662545" cy="1130634"/>
          </a:xfrm>
          <a:prstGeom prst="line">
            <a:avLst/>
          </a:prstGeom>
          <a:ln w="317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0561DA1-235D-A545-9D9C-56111C6E2F07}"/>
              </a:ext>
            </a:extLst>
          </p:cNvPr>
          <p:cNvCxnSpPr>
            <a:cxnSpLocks/>
          </p:cNvCxnSpPr>
          <p:nvPr/>
        </p:nvCxnSpPr>
        <p:spPr>
          <a:xfrm flipH="1" flipV="1">
            <a:off x="5749848" y="4445933"/>
            <a:ext cx="243215" cy="450833"/>
          </a:xfrm>
          <a:prstGeom prst="line">
            <a:avLst/>
          </a:prstGeom>
          <a:ln w="317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9CF29F62-9088-3D4C-9CED-2AD7344E0DD1}"/>
              </a:ext>
            </a:extLst>
          </p:cNvPr>
          <p:cNvSpPr txBox="1"/>
          <p:nvPr/>
        </p:nvSpPr>
        <p:spPr>
          <a:xfrm>
            <a:off x="10757919" y="345068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4696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B2571E-9C98-894A-B57F-151A5BF87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527" y="1336757"/>
            <a:ext cx="1471291" cy="4160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wrong with the algorithms we already have?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8018695-13A8-4B4C-B9BC-F1F013DAC53A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Bridson</a:t>
            </a:r>
            <a:r>
              <a:rPr lang="en-US" sz="2800" dirty="0"/>
              <a:t> 2007* scales</a:t>
            </a:r>
            <a:endParaRPr lang="en-US" sz="2800" dirty="0">
              <a:sym typeface="Wingdings" pitchFamily="2" charset="2"/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07440C4-1FF0-304E-9369-C4EA75254377}"/>
              </a:ext>
            </a:extLst>
          </p:cNvPr>
          <p:cNvSpPr txBox="1">
            <a:spLocks noChangeAspect="1"/>
          </p:cNvSpPr>
          <p:nvPr/>
        </p:nvSpPr>
        <p:spPr>
          <a:xfrm>
            <a:off x="2537834" y="1326410"/>
            <a:ext cx="4131988" cy="7338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runtime &amp; memory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B0F24F-373B-634F-B448-86508A0B9D19}"/>
              </a:ext>
            </a:extLst>
          </p:cNvPr>
          <p:cNvSpPr txBox="1"/>
          <p:nvPr/>
        </p:nvSpPr>
        <p:spPr>
          <a:xfrm>
            <a:off x="5470781" y="6572415"/>
            <a:ext cx="666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>
                <a:latin typeface="Garamond" charset="0"/>
              </a:rPr>
              <a:t>Bridson</a:t>
            </a:r>
            <a:r>
              <a:rPr lang="en-US" sz="1400" dirty="0">
                <a:latin typeface="Garamond" charset="0"/>
              </a:rPr>
              <a:t> 2007, "Fast Poisson disk sampling in arbitrary dimensions." SIGGRAPH '07 sketch.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D9F4C12-A4FE-CF4B-AC9F-CFEE6192BE23}"/>
              </a:ext>
            </a:extLst>
          </p:cNvPr>
          <p:cNvSpPr txBox="1">
            <a:spLocks/>
          </p:cNvSpPr>
          <p:nvPr/>
        </p:nvSpPr>
        <p:spPr>
          <a:xfrm>
            <a:off x="6011385" y="1969367"/>
            <a:ext cx="6126478" cy="394876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vert="horz" lIns="0" tIns="45720" rIns="0" bIns="45720" rtlCol="0">
            <a:normAutofit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indent="0">
              <a:lnSpc>
                <a:spcPct val="140000"/>
              </a:lnSpc>
              <a:buNone/>
            </a:pPr>
            <a:r>
              <a:rPr lang="en-US" sz="1700" dirty="0">
                <a:ln w="0">
                  <a:noFill/>
                </a:ln>
                <a:latin typeface="Courier" pitchFamily="2" charset="0"/>
              </a:rPr>
              <a:t>Front set = one 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do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</a:t>
            </a:r>
            <a:r>
              <a:rPr lang="en-US" sz="1700" dirty="0" err="1">
                <a:ln w="0">
                  <a:noFill/>
                </a:ln>
                <a:latin typeface="Courier" pitchFamily="2" charset="0"/>
              </a:rPr>
              <a:t>prior_sample</a:t>
            </a:r>
            <a:r>
              <a:rPr lang="en-US" sz="1700" dirty="0">
                <a:ln w="0">
                  <a:noFill/>
                </a:ln>
                <a:latin typeface="Courier" pitchFamily="2" charset="0"/>
              </a:rPr>
              <a:t> = randomly pop Front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do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pick candidate from 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(r,2r) annulus around </a:t>
            </a:r>
            <a:r>
              <a:rPr lang="en-US" sz="1700" dirty="0" err="1">
                <a:ln w="0">
                  <a:noFill/>
                </a:ln>
                <a:latin typeface="Courier" pitchFamily="2" charset="0"/>
              </a:rPr>
              <a:t>prior_sample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if distance(candidate, all samples) &gt; r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accept candidate as 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add candidate to Front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until 30 consecutive rejections 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until Front is empty</a:t>
            </a:r>
            <a:endParaRPr lang="en-US" dirty="0">
              <a:ln w="0">
                <a:noFill/>
              </a:ln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482FB3-F819-2E4B-9D00-634C23114084}"/>
              </a:ext>
            </a:extLst>
          </p:cNvPr>
          <p:cNvSpPr txBox="1"/>
          <p:nvPr/>
        </p:nvSpPr>
        <p:spPr>
          <a:xfrm>
            <a:off x="6695476" y="6297079"/>
            <a:ext cx="5442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aramond" charset="0"/>
              </a:rPr>
              <a:t>*Modified to eliminate a background grid and exponential-in-d complexity.</a:t>
            </a:r>
          </a:p>
        </p:txBody>
      </p:sp>
      <p:sp>
        <p:nvSpPr>
          <p:cNvPr id="85" name="Flowchart: Connector 12">
            <a:extLst>
              <a:ext uri="{FF2B5EF4-FFF2-40B4-BE49-F238E27FC236}">
                <a16:creationId xmlns:a16="http://schemas.microsoft.com/office/drawing/2014/main" id="{6526122B-45A2-E547-8ACC-58474F5B5935}"/>
              </a:ext>
            </a:extLst>
          </p:cNvPr>
          <p:cNvSpPr>
            <a:spLocks noChangeAspect="1"/>
          </p:cNvSpPr>
          <p:nvPr/>
        </p:nvSpPr>
        <p:spPr>
          <a:xfrm>
            <a:off x="600569" y="2017645"/>
            <a:ext cx="4668976" cy="4668976"/>
          </a:xfrm>
          <a:prstGeom prst="flowChartConnector">
            <a:avLst/>
          </a:prstGeom>
          <a:solidFill>
            <a:srgbClr val="FF0000">
              <a:alpha val="16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34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EEF4F25-2061-C94B-A8A6-3B7A11E7F973}"/>
              </a:ext>
            </a:extLst>
          </p:cNvPr>
          <p:cNvGrpSpPr>
            <a:grpSpLocks noChangeAspect="1"/>
          </p:cNvGrpSpPr>
          <p:nvPr/>
        </p:nvGrpSpPr>
        <p:grpSpPr>
          <a:xfrm>
            <a:off x="1850089" y="3140650"/>
            <a:ext cx="2322039" cy="2322039"/>
            <a:chOff x="7196328" y="1865377"/>
            <a:chExt cx="3163823" cy="3163823"/>
          </a:xfrm>
        </p:grpSpPr>
        <p:sp>
          <p:nvSpPr>
            <p:cNvPr id="87" name="Flowchart: Connector 3">
              <a:extLst>
                <a:ext uri="{FF2B5EF4-FFF2-40B4-BE49-F238E27FC236}">
                  <a16:creationId xmlns:a16="http://schemas.microsoft.com/office/drawing/2014/main" id="{0B846E15-2782-134F-84BE-017B21D3E0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50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B144646-C832-5A47-B405-4502620ADA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E9C1135-EE2D-FD42-8982-C1EC0ABEA78E}"/>
              </a:ext>
            </a:extLst>
          </p:cNvPr>
          <p:cNvGrpSpPr>
            <a:grpSpLocks noChangeAspect="1"/>
          </p:cNvGrpSpPr>
          <p:nvPr/>
        </p:nvGrpSpPr>
        <p:grpSpPr>
          <a:xfrm>
            <a:off x="1418099" y="1789577"/>
            <a:ext cx="2322039" cy="2322039"/>
            <a:chOff x="7196328" y="1865377"/>
            <a:chExt cx="3163823" cy="3163823"/>
          </a:xfrm>
        </p:grpSpPr>
        <p:sp>
          <p:nvSpPr>
            <p:cNvPr id="90" name="Flowchart: Connector 3">
              <a:extLst>
                <a:ext uri="{FF2B5EF4-FFF2-40B4-BE49-F238E27FC236}">
                  <a16:creationId xmlns:a16="http://schemas.microsoft.com/office/drawing/2014/main" id="{60D69FBA-79EF-6546-9398-C939E80A8F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6BDDBB3F-26F2-344C-A1AF-0086573E9D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B92ACDD-3796-2A45-8850-41516516D332}"/>
              </a:ext>
            </a:extLst>
          </p:cNvPr>
          <p:cNvGrpSpPr>
            <a:grpSpLocks noChangeAspect="1"/>
          </p:cNvGrpSpPr>
          <p:nvPr/>
        </p:nvGrpSpPr>
        <p:grpSpPr>
          <a:xfrm>
            <a:off x="38808" y="2490979"/>
            <a:ext cx="2322039" cy="2322039"/>
            <a:chOff x="7196328" y="1865377"/>
            <a:chExt cx="3163823" cy="3163823"/>
          </a:xfrm>
        </p:grpSpPr>
        <p:sp>
          <p:nvSpPr>
            <p:cNvPr id="96" name="Flowchart: Connector 3">
              <a:extLst>
                <a:ext uri="{FF2B5EF4-FFF2-40B4-BE49-F238E27FC236}">
                  <a16:creationId xmlns:a16="http://schemas.microsoft.com/office/drawing/2014/main" id="{11496B86-A165-4A4F-94FE-8C9DA9F22D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ED16557-B116-0449-A4E1-BC07E3401E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FB208AD-516A-6649-AF94-0BB9F8B2747B}"/>
              </a:ext>
            </a:extLst>
          </p:cNvPr>
          <p:cNvGrpSpPr>
            <a:grpSpLocks noChangeAspect="1"/>
          </p:cNvGrpSpPr>
          <p:nvPr/>
        </p:nvGrpSpPr>
        <p:grpSpPr>
          <a:xfrm>
            <a:off x="1628965" y="5312517"/>
            <a:ext cx="2322039" cy="2322039"/>
            <a:chOff x="7196328" y="1865377"/>
            <a:chExt cx="3163823" cy="3163823"/>
          </a:xfrm>
        </p:grpSpPr>
        <p:sp>
          <p:nvSpPr>
            <p:cNvPr id="99" name="Flowchart: Connector 3">
              <a:extLst>
                <a:ext uri="{FF2B5EF4-FFF2-40B4-BE49-F238E27FC236}">
                  <a16:creationId xmlns:a16="http://schemas.microsoft.com/office/drawing/2014/main" id="{D23205A7-E24B-DB4E-8EC6-01F6411579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C40487B6-D009-8949-9943-49999681B1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C8E874B-B676-E649-97AE-4C192E199C2F}"/>
              </a:ext>
            </a:extLst>
          </p:cNvPr>
          <p:cNvGrpSpPr>
            <a:grpSpLocks noChangeAspect="1"/>
          </p:cNvGrpSpPr>
          <p:nvPr/>
        </p:nvGrpSpPr>
        <p:grpSpPr>
          <a:xfrm>
            <a:off x="3094612" y="4924813"/>
            <a:ext cx="2322039" cy="2322039"/>
            <a:chOff x="7196328" y="1865377"/>
            <a:chExt cx="3163823" cy="3163823"/>
          </a:xfrm>
        </p:grpSpPr>
        <p:sp>
          <p:nvSpPr>
            <p:cNvPr id="102" name="Flowchart: Connector 3">
              <a:extLst>
                <a:ext uri="{FF2B5EF4-FFF2-40B4-BE49-F238E27FC236}">
                  <a16:creationId xmlns:a16="http://schemas.microsoft.com/office/drawing/2014/main" id="{583477BA-C8C7-AC47-BB52-EA071FB281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F22865CD-62AF-EF47-9F81-10403B9919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5973795-F262-9D48-A9D1-50FD9AD01836}"/>
              </a:ext>
            </a:extLst>
          </p:cNvPr>
          <p:cNvGrpSpPr>
            <a:grpSpLocks noChangeAspect="1"/>
          </p:cNvGrpSpPr>
          <p:nvPr/>
        </p:nvGrpSpPr>
        <p:grpSpPr>
          <a:xfrm>
            <a:off x="3669854" y="2047675"/>
            <a:ext cx="2322039" cy="2322039"/>
            <a:chOff x="7196328" y="1865377"/>
            <a:chExt cx="3163823" cy="3163823"/>
          </a:xfrm>
        </p:grpSpPr>
        <p:sp>
          <p:nvSpPr>
            <p:cNvPr id="105" name="Flowchart: Connector 3">
              <a:extLst>
                <a:ext uri="{FF2B5EF4-FFF2-40B4-BE49-F238E27FC236}">
                  <a16:creationId xmlns:a16="http://schemas.microsoft.com/office/drawing/2014/main" id="{85927E82-CBB0-D34B-9A4B-767B5F7F23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B67CED5-104E-C84D-93BA-85C9C0728E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9A97B64-4580-9541-9CE9-EC202712713F}"/>
              </a:ext>
            </a:extLst>
          </p:cNvPr>
          <p:cNvGrpSpPr>
            <a:grpSpLocks noChangeAspect="1"/>
          </p:cNvGrpSpPr>
          <p:nvPr/>
        </p:nvGrpSpPr>
        <p:grpSpPr>
          <a:xfrm>
            <a:off x="-21487" y="4527822"/>
            <a:ext cx="2322039" cy="2322039"/>
            <a:chOff x="7196328" y="1865377"/>
            <a:chExt cx="3163823" cy="3163823"/>
          </a:xfrm>
        </p:grpSpPr>
        <p:sp>
          <p:nvSpPr>
            <p:cNvPr id="108" name="Flowchart: Connector 3">
              <a:extLst>
                <a:ext uri="{FF2B5EF4-FFF2-40B4-BE49-F238E27FC236}">
                  <a16:creationId xmlns:a16="http://schemas.microsoft.com/office/drawing/2014/main" id="{6EB016CB-FCCA-9744-B8EA-CE21777B01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9ABF3DA7-03B4-3545-8C38-D4960A12A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024A04E-BC6C-E844-A88D-0190985FF45A}"/>
              </a:ext>
            </a:extLst>
          </p:cNvPr>
          <p:cNvGrpSpPr>
            <a:grpSpLocks noChangeAspect="1"/>
          </p:cNvGrpSpPr>
          <p:nvPr/>
        </p:nvGrpSpPr>
        <p:grpSpPr>
          <a:xfrm>
            <a:off x="1155512" y="1931248"/>
            <a:ext cx="2322039" cy="2322039"/>
            <a:chOff x="7196328" y="1865377"/>
            <a:chExt cx="3163823" cy="3163823"/>
          </a:xfrm>
        </p:grpSpPr>
        <p:sp>
          <p:nvSpPr>
            <p:cNvPr id="111" name="Flowchart: Connector 3">
              <a:extLst>
                <a:ext uri="{FF2B5EF4-FFF2-40B4-BE49-F238E27FC236}">
                  <a16:creationId xmlns:a16="http://schemas.microsoft.com/office/drawing/2014/main" id="{BF807725-865F-F74E-BC52-B7859DAAF4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9DF6EE6-97C7-8E43-93F5-053715ACCA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34ED800F-93C2-8940-967F-76FAA93E5229}"/>
              </a:ext>
            </a:extLst>
          </p:cNvPr>
          <p:cNvGrpSpPr>
            <a:grpSpLocks noChangeAspect="1"/>
          </p:cNvGrpSpPr>
          <p:nvPr/>
        </p:nvGrpSpPr>
        <p:grpSpPr>
          <a:xfrm>
            <a:off x="2782462" y="4423113"/>
            <a:ext cx="2322039" cy="2322039"/>
            <a:chOff x="7196328" y="1865377"/>
            <a:chExt cx="3163823" cy="3163823"/>
          </a:xfrm>
        </p:grpSpPr>
        <p:sp>
          <p:nvSpPr>
            <p:cNvPr id="114" name="Flowchart: Connector 3">
              <a:extLst>
                <a:ext uri="{FF2B5EF4-FFF2-40B4-BE49-F238E27FC236}">
                  <a16:creationId xmlns:a16="http://schemas.microsoft.com/office/drawing/2014/main" id="{93A0EA98-E1B5-1243-BEB5-E2D0B54EA3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F1D958D-065B-B74A-810D-E76A7D23F1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526C1E58-2143-0446-B404-C4F47F3D4EAB}"/>
              </a:ext>
            </a:extLst>
          </p:cNvPr>
          <p:cNvGrpSpPr>
            <a:grpSpLocks noChangeAspect="1"/>
          </p:cNvGrpSpPr>
          <p:nvPr/>
        </p:nvGrpSpPr>
        <p:grpSpPr>
          <a:xfrm>
            <a:off x="1157329" y="5089883"/>
            <a:ext cx="2322039" cy="2322039"/>
            <a:chOff x="7196328" y="1865377"/>
            <a:chExt cx="3163823" cy="3163823"/>
          </a:xfrm>
        </p:grpSpPr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F06A0C23-ECBE-5E40-8E64-488F031F23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65BD0A6-C7AA-6F4F-9740-2FCD02028F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2332D53-A4E2-7044-B1FB-BCC3D4CAD7F1}"/>
              </a:ext>
            </a:extLst>
          </p:cNvPr>
          <p:cNvGrpSpPr>
            <a:grpSpLocks noChangeAspect="1"/>
          </p:cNvGrpSpPr>
          <p:nvPr/>
        </p:nvGrpSpPr>
        <p:grpSpPr>
          <a:xfrm>
            <a:off x="3230931" y="4312650"/>
            <a:ext cx="2322039" cy="2322039"/>
            <a:chOff x="7196328" y="1865377"/>
            <a:chExt cx="3163823" cy="3163823"/>
          </a:xfrm>
        </p:grpSpPr>
        <p:sp>
          <p:nvSpPr>
            <p:cNvPr id="120" name="Flowchart: Connector 3">
              <a:extLst>
                <a:ext uri="{FF2B5EF4-FFF2-40B4-BE49-F238E27FC236}">
                  <a16:creationId xmlns:a16="http://schemas.microsoft.com/office/drawing/2014/main" id="{09CB7D7D-8E7C-F74C-8360-3BF911AEE9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AA6D91D-69A7-B043-85E9-DB9839ACC6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5E62C7D-55E8-F344-90DB-96E795539DB5}"/>
              </a:ext>
            </a:extLst>
          </p:cNvPr>
          <p:cNvGrpSpPr>
            <a:grpSpLocks noChangeAspect="1"/>
          </p:cNvGrpSpPr>
          <p:nvPr/>
        </p:nvGrpSpPr>
        <p:grpSpPr>
          <a:xfrm>
            <a:off x="770623" y="2290503"/>
            <a:ext cx="2322039" cy="2322039"/>
            <a:chOff x="7196328" y="1865377"/>
            <a:chExt cx="3163823" cy="3163823"/>
          </a:xfrm>
        </p:grpSpPr>
        <p:sp>
          <p:nvSpPr>
            <p:cNvPr id="123" name="Flowchart: Connector 3">
              <a:extLst>
                <a:ext uri="{FF2B5EF4-FFF2-40B4-BE49-F238E27FC236}">
                  <a16:creationId xmlns:a16="http://schemas.microsoft.com/office/drawing/2014/main" id="{D7518022-450F-B148-B2AC-3A6522D6A3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CC2C0930-33BE-0841-A4CB-B65E4DCEC0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AAFEEDA-859F-2A43-A495-A47D598F91A4}"/>
              </a:ext>
            </a:extLst>
          </p:cNvPr>
          <p:cNvGrpSpPr>
            <a:grpSpLocks noChangeAspect="1"/>
          </p:cNvGrpSpPr>
          <p:nvPr/>
        </p:nvGrpSpPr>
        <p:grpSpPr>
          <a:xfrm>
            <a:off x="688041" y="1682550"/>
            <a:ext cx="2322039" cy="2322039"/>
            <a:chOff x="7196328" y="1865377"/>
            <a:chExt cx="3163823" cy="3163823"/>
          </a:xfrm>
        </p:grpSpPr>
        <p:sp>
          <p:nvSpPr>
            <p:cNvPr id="126" name="Flowchart: Connector 3">
              <a:extLst>
                <a:ext uri="{FF2B5EF4-FFF2-40B4-BE49-F238E27FC236}">
                  <a16:creationId xmlns:a16="http://schemas.microsoft.com/office/drawing/2014/main" id="{74C122DF-A52A-FA43-9E7C-1A5AA86EE4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30D646C7-95CA-6947-A4AF-85F073193A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03C43F5E-28A4-8344-B19A-FE13A2ED7100}"/>
              </a:ext>
            </a:extLst>
          </p:cNvPr>
          <p:cNvGrpSpPr>
            <a:grpSpLocks noChangeAspect="1"/>
          </p:cNvGrpSpPr>
          <p:nvPr/>
        </p:nvGrpSpPr>
        <p:grpSpPr>
          <a:xfrm>
            <a:off x="2427351" y="1605479"/>
            <a:ext cx="2322039" cy="2322039"/>
            <a:chOff x="7196328" y="1865377"/>
            <a:chExt cx="3163823" cy="3163823"/>
          </a:xfrm>
        </p:grpSpPr>
        <p:sp>
          <p:nvSpPr>
            <p:cNvPr id="129" name="Flowchart: Connector 3">
              <a:extLst>
                <a:ext uri="{FF2B5EF4-FFF2-40B4-BE49-F238E27FC236}">
                  <a16:creationId xmlns:a16="http://schemas.microsoft.com/office/drawing/2014/main" id="{4AE95999-B0B5-974E-8388-D273F02DF8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D36AF9DA-9896-FB47-8697-A097BE96B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28B36606-5DA4-CF4F-8663-21987A828EF4}"/>
              </a:ext>
            </a:extLst>
          </p:cNvPr>
          <p:cNvGrpSpPr>
            <a:grpSpLocks noChangeAspect="1"/>
          </p:cNvGrpSpPr>
          <p:nvPr/>
        </p:nvGrpSpPr>
        <p:grpSpPr>
          <a:xfrm>
            <a:off x="2999811" y="2563688"/>
            <a:ext cx="2322039" cy="2322039"/>
            <a:chOff x="7196328" y="1865377"/>
            <a:chExt cx="3163823" cy="3163823"/>
          </a:xfrm>
        </p:grpSpPr>
        <p:sp>
          <p:nvSpPr>
            <p:cNvPr id="132" name="Flowchart: Connector 3">
              <a:extLst>
                <a:ext uri="{FF2B5EF4-FFF2-40B4-BE49-F238E27FC236}">
                  <a16:creationId xmlns:a16="http://schemas.microsoft.com/office/drawing/2014/main" id="{C470D309-987A-8948-8F1D-8DDA5613C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AC11430-D3D2-3D40-9D33-04389E8B0B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DB10484-7C8D-C347-824B-D68E40FF02B0}"/>
              </a:ext>
            </a:extLst>
          </p:cNvPr>
          <p:cNvGrpSpPr>
            <a:grpSpLocks noChangeAspect="1"/>
          </p:cNvGrpSpPr>
          <p:nvPr/>
        </p:nvGrpSpPr>
        <p:grpSpPr>
          <a:xfrm>
            <a:off x="3416034" y="4592103"/>
            <a:ext cx="2322039" cy="2322039"/>
            <a:chOff x="7196328" y="1865377"/>
            <a:chExt cx="3163823" cy="3163823"/>
          </a:xfrm>
        </p:grpSpPr>
        <p:sp>
          <p:nvSpPr>
            <p:cNvPr id="135" name="Flowchart: Connector 3">
              <a:extLst>
                <a:ext uri="{FF2B5EF4-FFF2-40B4-BE49-F238E27FC236}">
                  <a16:creationId xmlns:a16="http://schemas.microsoft.com/office/drawing/2014/main" id="{F6F42C31-3BFA-DF4F-99C3-4C9D2BA375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79A19F09-62AA-6E40-91FE-87B22DDB0E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FD9DB37-0FB2-0046-8009-25012CFCE5A5}"/>
              </a:ext>
            </a:extLst>
          </p:cNvPr>
          <p:cNvGrpSpPr>
            <a:grpSpLocks noChangeAspect="1"/>
          </p:cNvGrpSpPr>
          <p:nvPr/>
        </p:nvGrpSpPr>
        <p:grpSpPr>
          <a:xfrm>
            <a:off x="3814783" y="2775174"/>
            <a:ext cx="2322039" cy="2322039"/>
            <a:chOff x="7196328" y="1865377"/>
            <a:chExt cx="3163823" cy="3163823"/>
          </a:xfrm>
        </p:grpSpPr>
        <p:sp>
          <p:nvSpPr>
            <p:cNvPr id="138" name="Flowchart: Connector 3">
              <a:extLst>
                <a:ext uri="{FF2B5EF4-FFF2-40B4-BE49-F238E27FC236}">
                  <a16:creationId xmlns:a16="http://schemas.microsoft.com/office/drawing/2014/main" id="{8C72A476-A036-834A-B7B8-09A08484A9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B763B69-3185-7540-B7F5-DE0BF8542B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CC578FF-3BE2-264D-B3DC-3A55D6A5EA00}"/>
              </a:ext>
            </a:extLst>
          </p:cNvPr>
          <p:cNvGrpSpPr>
            <a:grpSpLocks noChangeAspect="1"/>
          </p:cNvGrpSpPr>
          <p:nvPr/>
        </p:nvGrpSpPr>
        <p:grpSpPr>
          <a:xfrm>
            <a:off x="401235" y="4034021"/>
            <a:ext cx="2322039" cy="2322039"/>
            <a:chOff x="7196328" y="1865377"/>
            <a:chExt cx="3163823" cy="3163823"/>
          </a:xfrm>
        </p:grpSpPr>
        <p:sp>
          <p:nvSpPr>
            <p:cNvPr id="141" name="Flowchart: Connector 3">
              <a:extLst>
                <a:ext uri="{FF2B5EF4-FFF2-40B4-BE49-F238E27FC236}">
                  <a16:creationId xmlns:a16="http://schemas.microsoft.com/office/drawing/2014/main" id="{D075ADBB-B67A-8445-8757-2B57A69190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BF15671B-BCD0-6A4A-840E-D2F73A7661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E27904E6-C411-F244-BC07-A73EBA24EB7F}"/>
              </a:ext>
            </a:extLst>
          </p:cNvPr>
          <p:cNvSpPr txBox="1"/>
          <p:nvPr/>
        </p:nvSpPr>
        <p:spPr>
          <a:xfrm>
            <a:off x="10055234" y="1975485"/>
            <a:ext cx="208024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aramond" charset="0"/>
              </a:rPr>
              <a:t> </a:t>
            </a:r>
            <a:r>
              <a:rPr lang="en-US" sz="1400" dirty="0" err="1">
                <a:latin typeface="Garamond" charset="0"/>
              </a:rPr>
              <a:t>Bridson</a:t>
            </a:r>
            <a:r>
              <a:rPr lang="en-US" sz="1400" dirty="0">
                <a:latin typeface="Garamond" charset="0"/>
              </a:rPr>
              <a:t> 2007 pseudocode,</a:t>
            </a:r>
            <a:br>
              <a:rPr lang="en-US" sz="1400" dirty="0">
                <a:latin typeface="Garamond" charset="0"/>
              </a:rPr>
            </a:br>
            <a:r>
              <a:rPr lang="en-US" sz="1400" dirty="0">
                <a:latin typeface="Garamond" charset="0"/>
              </a:rPr>
              <a:t>modified for exposition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2D4EBB2-F191-5143-80C8-E79D7289B935}"/>
              </a:ext>
            </a:extLst>
          </p:cNvPr>
          <p:cNvSpPr txBox="1"/>
          <p:nvPr/>
        </p:nvSpPr>
        <p:spPr>
          <a:xfrm>
            <a:off x="10448899" y="5078452"/>
            <a:ext cx="1292918" cy="5232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aramond" charset="0"/>
              </a:rPr>
              <a:t>30+ depending </a:t>
            </a:r>
            <a:br>
              <a:rPr lang="en-US" sz="1400" dirty="0">
                <a:latin typeface="Garamond" charset="0"/>
              </a:rPr>
            </a:br>
            <a:r>
              <a:rPr lang="en-US" sz="1400" dirty="0">
                <a:latin typeface="Garamond" charset="0"/>
              </a:rPr>
              <a:t>on dimension</a:t>
            </a:r>
          </a:p>
        </p:txBody>
      </p:sp>
    </p:spTree>
    <p:extLst>
      <p:ext uri="{BB962C8B-B14F-4D97-AF65-F5344CB8AC3E}">
        <p14:creationId xmlns:p14="http://schemas.microsoft.com/office/powerpoint/2010/main" val="216781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2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6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400"/>
                            </p:stCondLst>
                            <p:childTnLst>
                              <p:par>
                                <p:cTn id="41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1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300"/>
                            </p:stCondLst>
                            <p:childTnLst>
                              <p:par>
                                <p:cTn id="48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2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6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700"/>
                            </p:stCondLst>
                            <p:childTnLst>
                              <p:par>
                                <p:cTn id="55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2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100"/>
                            </p:stCondLst>
                            <p:childTnLst>
                              <p:par>
                                <p:cTn id="62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2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4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2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8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900"/>
                            </p:stCondLst>
                            <p:childTnLst>
                              <p:par>
                                <p:cTn id="76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7" dur="2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2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300"/>
                            </p:stCondLst>
                            <p:childTnLst>
                              <p:par>
                                <p:cTn id="83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4" dur="2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6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700"/>
                            </p:stCondLst>
                            <p:childTnLst>
                              <p:par>
                                <p:cTn id="90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1" dur="2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00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100"/>
                            </p:stCondLst>
                            <p:childTnLst>
                              <p:par>
                                <p:cTn id="97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8" dur="2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B2571E-9C98-894A-B57F-151A5BF87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527" y="1336757"/>
            <a:ext cx="1471291" cy="4160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wrong with the algorithms we already have?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8018695-13A8-4B4C-B9BC-F1F013DAC53A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Bridson</a:t>
            </a:r>
            <a:r>
              <a:rPr lang="en-US" sz="2800" dirty="0"/>
              <a:t> 2007* scales … but doesn’t guarantee saturation </a:t>
            </a:r>
            <a:r>
              <a:rPr lang="en-US" sz="2800" dirty="0">
                <a:sym typeface="Wingdings" pitchFamily="2" charset="2"/>
              </a:rPr>
              <a:t>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07440C4-1FF0-304E-9369-C4EA75254377}"/>
              </a:ext>
            </a:extLst>
          </p:cNvPr>
          <p:cNvSpPr txBox="1">
            <a:spLocks noChangeAspect="1"/>
          </p:cNvSpPr>
          <p:nvPr/>
        </p:nvSpPr>
        <p:spPr>
          <a:xfrm>
            <a:off x="2537834" y="1326410"/>
            <a:ext cx="4131988" cy="7338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runtime &amp; memory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B0F24F-373B-634F-B448-86508A0B9D19}"/>
              </a:ext>
            </a:extLst>
          </p:cNvPr>
          <p:cNvSpPr txBox="1"/>
          <p:nvPr/>
        </p:nvSpPr>
        <p:spPr>
          <a:xfrm>
            <a:off x="5470781" y="6572415"/>
            <a:ext cx="666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>
                <a:latin typeface="Garamond" charset="0"/>
              </a:rPr>
              <a:t>Bridson</a:t>
            </a:r>
            <a:r>
              <a:rPr lang="en-US" sz="1400" dirty="0">
                <a:latin typeface="Garamond" charset="0"/>
              </a:rPr>
              <a:t> 2007, "Fast Poisson disk sampling in arbitrary dimensions." SIGGRAPH '07 sketch. </a:t>
            </a:r>
          </a:p>
        </p:txBody>
      </p:sp>
      <p:sp>
        <p:nvSpPr>
          <p:cNvPr id="85" name="Flowchart: Connector 12">
            <a:extLst>
              <a:ext uri="{FF2B5EF4-FFF2-40B4-BE49-F238E27FC236}">
                <a16:creationId xmlns:a16="http://schemas.microsoft.com/office/drawing/2014/main" id="{6526122B-45A2-E547-8ACC-58474F5B5935}"/>
              </a:ext>
            </a:extLst>
          </p:cNvPr>
          <p:cNvSpPr>
            <a:spLocks noChangeAspect="1"/>
          </p:cNvSpPr>
          <p:nvPr/>
        </p:nvSpPr>
        <p:spPr>
          <a:xfrm>
            <a:off x="600569" y="2017645"/>
            <a:ext cx="4668976" cy="4668976"/>
          </a:xfrm>
          <a:prstGeom prst="flowChartConnector">
            <a:avLst/>
          </a:prstGeom>
          <a:solidFill>
            <a:srgbClr val="FF0000">
              <a:alpha val="16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34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EEF4F25-2061-C94B-A8A6-3B7A11E7F973}"/>
              </a:ext>
            </a:extLst>
          </p:cNvPr>
          <p:cNvGrpSpPr>
            <a:grpSpLocks noChangeAspect="1"/>
          </p:cNvGrpSpPr>
          <p:nvPr/>
        </p:nvGrpSpPr>
        <p:grpSpPr>
          <a:xfrm>
            <a:off x="1850089" y="3140650"/>
            <a:ext cx="2322039" cy="2322039"/>
            <a:chOff x="7196328" y="1865377"/>
            <a:chExt cx="3163823" cy="3163823"/>
          </a:xfrm>
        </p:grpSpPr>
        <p:sp>
          <p:nvSpPr>
            <p:cNvPr id="87" name="Flowchart: Connector 3">
              <a:extLst>
                <a:ext uri="{FF2B5EF4-FFF2-40B4-BE49-F238E27FC236}">
                  <a16:creationId xmlns:a16="http://schemas.microsoft.com/office/drawing/2014/main" id="{0B846E15-2782-134F-84BE-017B21D3E0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50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B144646-C832-5A47-B405-4502620ADA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E9C1135-EE2D-FD42-8982-C1EC0ABEA78E}"/>
              </a:ext>
            </a:extLst>
          </p:cNvPr>
          <p:cNvGrpSpPr>
            <a:grpSpLocks noChangeAspect="1"/>
          </p:cNvGrpSpPr>
          <p:nvPr/>
        </p:nvGrpSpPr>
        <p:grpSpPr>
          <a:xfrm>
            <a:off x="1418099" y="1789577"/>
            <a:ext cx="2322039" cy="2322039"/>
            <a:chOff x="7196328" y="1865377"/>
            <a:chExt cx="3163823" cy="3163823"/>
          </a:xfrm>
        </p:grpSpPr>
        <p:sp>
          <p:nvSpPr>
            <p:cNvPr id="90" name="Flowchart: Connector 3">
              <a:extLst>
                <a:ext uri="{FF2B5EF4-FFF2-40B4-BE49-F238E27FC236}">
                  <a16:creationId xmlns:a16="http://schemas.microsoft.com/office/drawing/2014/main" id="{60D69FBA-79EF-6546-9398-C939E80A8F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6BDDBB3F-26F2-344C-A1AF-0086573E9D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B92ACDD-3796-2A45-8850-41516516D332}"/>
              </a:ext>
            </a:extLst>
          </p:cNvPr>
          <p:cNvGrpSpPr>
            <a:grpSpLocks noChangeAspect="1"/>
          </p:cNvGrpSpPr>
          <p:nvPr/>
        </p:nvGrpSpPr>
        <p:grpSpPr>
          <a:xfrm>
            <a:off x="38808" y="2490979"/>
            <a:ext cx="2322039" cy="2322039"/>
            <a:chOff x="7196328" y="1865377"/>
            <a:chExt cx="3163823" cy="3163823"/>
          </a:xfrm>
        </p:grpSpPr>
        <p:sp>
          <p:nvSpPr>
            <p:cNvPr id="96" name="Flowchart: Connector 3">
              <a:extLst>
                <a:ext uri="{FF2B5EF4-FFF2-40B4-BE49-F238E27FC236}">
                  <a16:creationId xmlns:a16="http://schemas.microsoft.com/office/drawing/2014/main" id="{11496B86-A165-4A4F-94FE-8C9DA9F22D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ED16557-B116-0449-A4E1-BC07E3401E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FB208AD-516A-6649-AF94-0BB9F8B2747B}"/>
              </a:ext>
            </a:extLst>
          </p:cNvPr>
          <p:cNvGrpSpPr>
            <a:grpSpLocks noChangeAspect="1"/>
          </p:cNvGrpSpPr>
          <p:nvPr/>
        </p:nvGrpSpPr>
        <p:grpSpPr>
          <a:xfrm>
            <a:off x="1628965" y="5312517"/>
            <a:ext cx="2322039" cy="2322039"/>
            <a:chOff x="7196328" y="1865377"/>
            <a:chExt cx="3163823" cy="3163823"/>
          </a:xfrm>
        </p:grpSpPr>
        <p:sp>
          <p:nvSpPr>
            <p:cNvPr id="99" name="Flowchart: Connector 3">
              <a:extLst>
                <a:ext uri="{FF2B5EF4-FFF2-40B4-BE49-F238E27FC236}">
                  <a16:creationId xmlns:a16="http://schemas.microsoft.com/office/drawing/2014/main" id="{D23205A7-E24B-DB4E-8EC6-01F6411579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C40487B6-D009-8949-9943-49999681B1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C8E874B-B676-E649-97AE-4C192E199C2F}"/>
              </a:ext>
            </a:extLst>
          </p:cNvPr>
          <p:cNvGrpSpPr>
            <a:grpSpLocks noChangeAspect="1"/>
          </p:cNvGrpSpPr>
          <p:nvPr/>
        </p:nvGrpSpPr>
        <p:grpSpPr>
          <a:xfrm>
            <a:off x="3094612" y="4924813"/>
            <a:ext cx="2322039" cy="2322039"/>
            <a:chOff x="7196328" y="1865377"/>
            <a:chExt cx="3163823" cy="3163823"/>
          </a:xfrm>
        </p:grpSpPr>
        <p:sp>
          <p:nvSpPr>
            <p:cNvPr id="102" name="Flowchart: Connector 3">
              <a:extLst>
                <a:ext uri="{FF2B5EF4-FFF2-40B4-BE49-F238E27FC236}">
                  <a16:creationId xmlns:a16="http://schemas.microsoft.com/office/drawing/2014/main" id="{583477BA-C8C7-AC47-BB52-EA071FB281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F22865CD-62AF-EF47-9F81-10403B9919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5973795-F262-9D48-A9D1-50FD9AD01836}"/>
              </a:ext>
            </a:extLst>
          </p:cNvPr>
          <p:cNvGrpSpPr>
            <a:grpSpLocks noChangeAspect="1"/>
          </p:cNvGrpSpPr>
          <p:nvPr/>
        </p:nvGrpSpPr>
        <p:grpSpPr>
          <a:xfrm>
            <a:off x="3669854" y="2047675"/>
            <a:ext cx="2322039" cy="2322039"/>
            <a:chOff x="7196328" y="1865377"/>
            <a:chExt cx="3163823" cy="3163823"/>
          </a:xfrm>
        </p:grpSpPr>
        <p:sp>
          <p:nvSpPr>
            <p:cNvPr id="105" name="Flowchart: Connector 3">
              <a:extLst>
                <a:ext uri="{FF2B5EF4-FFF2-40B4-BE49-F238E27FC236}">
                  <a16:creationId xmlns:a16="http://schemas.microsoft.com/office/drawing/2014/main" id="{85927E82-CBB0-D34B-9A4B-767B5F7F23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B67CED5-104E-C84D-93BA-85C9C0728E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9A97B64-4580-9541-9CE9-EC202712713F}"/>
              </a:ext>
            </a:extLst>
          </p:cNvPr>
          <p:cNvGrpSpPr>
            <a:grpSpLocks noChangeAspect="1"/>
          </p:cNvGrpSpPr>
          <p:nvPr/>
        </p:nvGrpSpPr>
        <p:grpSpPr>
          <a:xfrm>
            <a:off x="-21487" y="4527822"/>
            <a:ext cx="2322039" cy="2322039"/>
            <a:chOff x="7196328" y="1865377"/>
            <a:chExt cx="3163823" cy="3163823"/>
          </a:xfrm>
        </p:grpSpPr>
        <p:sp>
          <p:nvSpPr>
            <p:cNvPr id="108" name="Flowchart: Connector 3">
              <a:extLst>
                <a:ext uri="{FF2B5EF4-FFF2-40B4-BE49-F238E27FC236}">
                  <a16:creationId xmlns:a16="http://schemas.microsoft.com/office/drawing/2014/main" id="{6EB016CB-FCCA-9744-B8EA-CE21777B01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9ABF3DA7-03B4-3545-8C38-D4960A12A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0BE3C610-4C1C-7B46-856D-03B8CB8DA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051" y="4426829"/>
            <a:ext cx="644075" cy="6142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63BBB7F-4797-9D4F-9BFF-50B7272A2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934" y="3879418"/>
            <a:ext cx="2823726" cy="269299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3E12C11B-F326-2240-9A2C-A811343FB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338" y="1958399"/>
            <a:ext cx="759146" cy="72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224C91-FF0C-8947-8DA6-7E1BAD05E87A}"/>
              </a:ext>
            </a:extLst>
          </p:cNvPr>
          <p:cNvSpPr txBox="1"/>
          <p:nvPr/>
        </p:nvSpPr>
        <p:spPr>
          <a:xfrm>
            <a:off x="7881660" y="3703290"/>
            <a:ext cx="1122423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dirty="0"/>
              <a:t>?</a:t>
            </a:r>
          </a:p>
        </p:txBody>
      </p:sp>
      <p:sp>
        <p:nvSpPr>
          <p:cNvPr id="71" name="Text Placeholder 4">
            <a:extLst>
              <a:ext uri="{FF2B5EF4-FFF2-40B4-BE49-F238E27FC236}">
                <a16:creationId xmlns:a16="http://schemas.microsoft.com/office/drawing/2014/main" id="{3225F844-A022-9A4D-ADDD-0B52BF6AB109}"/>
              </a:ext>
            </a:extLst>
          </p:cNvPr>
          <p:cNvSpPr txBox="1">
            <a:spLocks/>
          </p:cNvSpPr>
          <p:nvPr/>
        </p:nvSpPr>
        <p:spPr>
          <a:xfrm>
            <a:off x="5489928" y="2496560"/>
            <a:ext cx="4059708" cy="1436929"/>
          </a:xfrm>
          <a:prstGeom prst="rect">
            <a:avLst/>
          </a:prstGeom>
        </p:spPr>
        <p:txBody>
          <a:bodyPr vert="horz" lIns="0" tIns="45720" rIns="0" bIns="45720" rtlCol="0">
            <a:normAutofit fontScale="70000" lnSpcReduction="2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Trivial bound on empty volume</a:t>
            </a:r>
            <a:br>
              <a:rPr lang="en-US" sz="2800" dirty="0"/>
            </a:br>
            <a:r>
              <a:rPr lang="en-US" sz="2800" dirty="0"/>
              <a:t>  </a:t>
            </a:r>
            <a:r>
              <a:rPr lang="en-US" sz="2800" i="1" dirty="0"/>
              <a:t>in</a:t>
            </a:r>
            <a:r>
              <a:rPr lang="en-US" sz="2800" dirty="0"/>
              <a:t> </a:t>
            </a:r>
            <a:r>
              <a:rPr lang="en-US" sz="2800" i="1" dirty="0"/>
              <a:t>one</a:t>
            </a:r>
            <a:r>
              <a:rPr lang="en-US" sz="2800" dirty="0"/>
              <a:t> annulus.</a:t>
            </a:r>
          </a:p>
          <a:p>
            <a:pPr algn="ctr"/>
            <a:br>
              <a:rPr lang="en-US" sz="2800" dirty="0"/>
            </a:br>
            <a:r>
              <a:rPr lang="en-US" sz="2800" dirty="0"/>
              <a:t>Unknown if saturated</a:t>
            </a:r>
            <a:br>
              <a:rPr lang="en-US" sz="2800" dirty="0"/>
            </a:br>
            <a:r>
              <a:rPr lang="en-US" sz="2800" i="1" dirty="0"/>
              <a:t>outside</a:t>
            </a:r>
            <a:r>
              <a:rPr lang="en-US" sz="2800" dirty="0"/>
              <a:t> </a:t>
            </a:r>
            <a:r>
              <a:rPr lang="en-US" sz="2800" i="1" dirty="0"/>
              <a:t>all</a:t>
            </a:r>
            <a:r>
              <a:rPr lang="en-US" sz="2800" dirty="0"/>
              <a:t> annuli?</a:t>
            </a:r>
            <a:endParaRPr lang="en-US" sz="28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8898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7" name="Flowchart: Connector 12">
            <a:extLst>
              <a:ext uri="{FF2B5EF4-FFF2-40B4-BE49-F238E27FC236}">
                <a16:creationId xmlns:a16="http://schemas.microsoft.com/office/drawing/2014/main" id="{102E67E9-3439-044A-A532-427F08EECBDF}"/>
              </a:ext>
            </a:extLst>
          </p:cNvPr>
          <p:cNvSpPr>
            <a:spLocks noChangeAspect="1"/>
          </p:cNvSpPr>
          <p:nvPr/>
        </p:nvSpPr>
        <p:spPr>
          <a:xfrm>
            <a:off x="678863" y="1970992"/>
            <a:ext cx="4665998" cy="4665998"/>
          </a:xfrm>
          <a:prstGeom prst="flowChartConnector">
            <a:avLst/>
          </a:prstGeom>
          <a:solidFill>
            <a:srgbClr val="FF0000">
              <a:alpha val="16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34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126C890-3B45-E54D-8F16-F3B9F9B913F0}"/>
              </a:ext>
            </a:extLst>
          </p:cNvPr>
          <p:cNvGrpSpPr/>
          <p:nvPr/>
        </p:nvGrpSpPr>
        <p:grpSpPr>
          <a:xfrm>
            <a:off x="1891413" y="3177058"/>
            <a:ext cx="2243541" cy="2243541"/>
            <a:chOff x="7196328" y="1865377"/>
            <a:chExt cx="3163823" cy="3163823"/>
          </a:xfrm>
        </p:grpSpPr>
        <p:sp>
          <p:nvSpPr>
            <p:cNvPr id="69" name="Flowchart: Connector 3">
              <a:extLst>
                <a:ext uri="{FF2B5EF4-FFF2-40B4-BE49-F238E27FC236}">
                  <a16:creationId xmlns:a16="http://schemas.microsoft.com/office/drawing/2014/main" id="{7A19843E-A15B-EC42-8851-B0CCF9BCC6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50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D81251B-06DF-3146-BBFD-EA128349FA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6640D3A-062A-BE4F-9754-AEDBB84FEF44}"/>
              </a:ext>
            </a:extLst>
          </p:cNvPr>
          <p:cNvGrpSpPr/>
          <p:nvPr/>
        </p:nvGrpSpPr>
        <p:grpSpPr>
          <a:xfrm>
            <a:off x="2179736" y="1739088"/>
            <a:ext cx="2243541" cy="2243541"/>
            <a:chOff x="7196328" y="1865377"/>
            <a:chExt cx="3163823" cy="3163823"/>
          </a:xfrm>
        </p:grpSpPr>
        <p:sp>
          <p:nvSpPr>
            <p:cNvPr id="74" name="Flowchart: Connector 3">
              <a:extLst>
                <a:ext uri="{FF2B5EF4-FFF2-40B4-BE49-F238E27FC236}">
                  <a16:creationId xmlns:a16="http://schemas.microsoft.com/office/drawing/2014/main" id="{0DCF3284-D1B6-C248-85DD-AEFF5EA2F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82184D3-C776-AF44-8729-2350732133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44BF9AE-29C2-AD4F-B083-9048A90BACAA}"/>
              </a:ext>
            </a:extLst>
          </p:cNvPr>
          <p:cNvGrpSpPr/>
          <p:nvPr/>
        </p:nvGrpSpPr>
        <p:grpSpPr>
          <a:xfrm>
            <a:off x="2997371" y="3954431"/>
            <a:ext cx="2243541" cy="2243541"/>
            <a:chOff x="7196328" y="1865377"/>
            <a:chExt cx="3163823" cy="3163823"/>
          </a:xfrm>
        </p:grpSpPr>
        <p:sp>
          <p:nvSpPr>
            <p:cNvPr id="78" name="Flowchart: Connector 3">
              <a:extLst>
                <a:ext uri="{FF2B5EF4-FFF2-40B4-BE49-F238E27FC236}">
                  <a16:creationId xmlns:a16="http://schemas.microsoft.com/office/drawing/2014/main" id="{542BF0F0-DA30-5946-A350-87C23EB7F0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901EF79-A68D-C443-828F-C6501B282B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0627BA7-664A-BE4F-AAAA-D78BFE7443F9}"/>
              </a:ext>
            </a:extLst>
          </p:cNvPr>
          <p:cNvGrpSpPr/>
          <p:nvPr/>
        </p:nvGrpSpPr>
        <p:grpSpPr>
          <a:xfrm>
            <a:off x="627518" y="5020257"/>
            <a:ext cx="2243541" cy="2243541"/>
            <a:chOff x="7196328" y="1865377"/>
            <a:chExt cx="3163823" cy="3163823"/>
          </a:xfrm>
        </p:grpSpPr>
        <p:sp>
          <p:nvSpPr>
            <p:cNvPr id="82" name="Flowchart: Connector 3">
              <a:extLst>
                <a:ext uri="{FF2B5EF4-FFF2-40B4-BE49-F238E27FC236}">
                  <a16:creationId xmlns:a16="http://schemas.microsoft.com/office/drawing/2014/main" id="{38F4342F-5A9A-714E-A647-920E0E2649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6B4FF8E6-3B68-3945-AB63-3FED55A764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8A7981D-B495-9644-831D-9EE21BFC2DBC}"/>
              </a:ext>
            </a:extLst>
          </p:cNvPr>
          <p:cNvGrpSpPr/>
          <p:nvPr/>
        </p:nvGrpSpPr>
        <p:grpSpPr>
          <a:xfrm>
            <a:off x="3515668" y="2334143"/>
            <a:ext cx="2243541" cy="2243541"/>
            <a:chOff x="7196328" y="1865377"/>
            <a:chExt cx="3163823" cy="3163823"/>
          </a:xfrm>
        </p:grpSpPr>
        <p:sp>
          <p:nvSpPr>
            <p:cNvPr id="174" name="Flowchart: Connector 3">
              <a:extLst>
                <a:ext uri="{FF2B5EF4-FFF2-40B4-BE49-F238E27FC236}">
                  <a16:creationId xmlns:a16="http://schemas.microsoft.com/office/drawing/2014/main" id="{D67DCC38-4729-EE48-9C87-F3B8DAC096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A46DBDD1-A011-D644-BB0D-E0D405CD8E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11D9ACD-43EA-F441-8AD7-94D383153AC5}"/>
              </a:ext>
            </a:extLst>
          </p:cNvPr>
          <p:cNvGrpSpPr/>
          <p:nvPr/>
        </p:nvGrpSpPr>
        <p:grpSpPr>
          <a:xfrm>
            <a:off x="1787720" y="4414979"/>
            <a:ext cx="2243541" cy="2243541"/>
            <a:chOff x="7196328" y="1865377"/>
            <a:chExt cx="3163823" cy="3163823"/>
          </a:xfrm>
        </p:grpSpPr>
        <p:sp>
          <p:nvSpPr>
            <p:cNvPr id="93" name="Flowchart: Connector 3">
              <a:extLst>
                <a:ext uri="{FF2B5EF4-FFF2-40B4-BE49-F238E27FC236}">
                  <a16:creationId xmlns:a16="http://schemas.microsoft.com/office/drawing/2014/main" id="{ECA1FE57-1C74-3F48-8A5E-BD93283B13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BAD1916-BDC2-EF47-93BA-8C8E10259A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B67E41B8-CAE7-E543-86AE-402451405E24}"/>
              </a:ext>
            </a:extLst>
          </p:cNvPr>
          <p:cNvGrpSpPr/>
          <p:nvPr/>
        </p:nvGrpSpPr>
        <p:grpSpPr>
          <a:xfrm>
            <a:off x="-24183" y="2038443"/>
            <a:ext cx="2243541" cy="2243541"/>
            <a:chOff x="7196328" y="1865377"/>
            <a:chExt cx="3163823" cy="3163823"/>
          </a:xfrm>
        </p:grpSpPr>
        <p:sp>
          <p:nvSpPr>
            <p:cNvPr id="164" name="Flowchart: Connector 3">
              <a:extLst>
                <a:ext uri="{FF2B5EF4-FFF2-40B4-BE49-F238E27FC236}">
                  <a16:creationId xmlns:a16="http://schemas.microsoft.com/office/drawing/2014/main" id="{D045643F-99BD-C443-81B8-FCD430FF7B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BAC5C687-6749-EC44-9DB1-26650326D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1C8C051B-FDC8-8640-8A8E-460BFFDB1E88}"/>
              </a:ext>
            </a:extLst>
          </p:cNvPr>
          <p:cNvGrpSpPr/>
          <p:nvPr/>
        </p:nvGrpSpPr>
        <p:grpSpPr>
          <a:xfrm>
            <a:off x="507524" y="3865475"/>
            <a:ext cx="2243541" cy="2243541"/>
            <a:chOff x="7196328" y="1865377"/>
            <a:chExt cx="3163823" cy="3163823"/>
          </a:xfrm>
        </p:grpSpPr>
        <p:sp>
          <p:nvSpPr>
            <p:cNvPr id="168" name="Flowchart: Connector 3">
              <a:extLst>
                <a:ext uri="{FF2B5EF4-FFF2-40B4-BE49-F238E27FC236}">
                  <a16:creationId xmlns:a16="http://schemas.microsoft.com/office/drawing/2014/main" id="{B8276049-D3F5-4540-ABAC-3CBDE729A8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737A9C64-3E15-5040-BD3A-AEC233CB64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0F31C7A2-69CD-2241-9B88-88B2CE324B0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45468" y="4316499"/>
            <a:ext cx="2166395" cy="846767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2F9B13FB-9A13-5B4F-B39C-44D81C21AA7A}"/>
              </a:ext>
            </a:extLst>
          </p:cNvPr>
          <p:cNvCxnSpPr>
            <a:cxnSpLocks/>
          </p:cNvCxnSpPr>
          <p:nvPr/>
        </p:nvCxnSpPr>
        <p:spPr>
          <a:xfrm>
            <a:off x="3004146" y="4312898"/>
            <a:ext cx="2139020" cy="881154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605CC37E-B641-7249-9291-435006BE15CB}"/>
              </a:ext>
            </a:extLst>
          </p:cNvPr>
          <p:cNvCxnSpPr>
            <a:cxnSpLocks/>
          </p:cNvCxnSpPr>
          <p:nvPr/>
        </p:nvCxnSpPr>
        <p:spPr>
          <a:xfrm flipV="1">
            <a:off x="3047289" y="3227913"/>
            <a:ext cx="2042512" cy="1048342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F392777-74CC-7D40-9B07-929DF59F2C69}"/>
              </a:ext>
            </a:extLst>
          </p:cNvPr>
          <p:cNvCxnSpPr>
            <a:cxnSpLocks/>
            <a:endCxn id="169" idx="2"/>
          </p:cNvCxnSpPr>
          <p:nvPr/>
        </p:nvCxnSpPr>
        <p:spPr>
          <a:xfrm flipH="1">
            <a:off x="1573451" y="4304372"/>
            <a:ext cx="1393456" cy="688990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6868A2E2-9C16-BD4F-87B6-1656694C1152}"/>
              </a:ext>
            </a:extLst>
          </p:cNvPr>
          <p:cNvCxnSpPr>
            <a:cxnSpLocks noChangeAspect="1"/>
          </p:cNvCxnSpPr>
          <p:nvPr/>
        </p:nvCxnSpPr>
        <p:spPr>
          <a:xfrm>
            <a:off x="3014675" y="4312898"/>
            <a:ext cx="1458902" cy="1772006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4AE93448-BFF8-AD40-9440-AB5CE6C2C0EC}"/>
              </a:ext>
            </a:extLst>
          </p:cNvPr>
          <p:cNvCxnSpPr>
            <a:cxnSpLocks/>
            <a:stCxn id="70" idx="1"/>
            <a:endCxn id="165" idx="1"/>
          </p:cNvCxnSpPr>
          <p:nvPr/>
        </p:nvCxnSpPr>
        <p:spPr>
          <a:xfrm flipH="1" flipV="1">
            <a:off x="1058144" y="3126738"/>
            <a:ext cx="1915596" cy="1138615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26DF8C7-8BB4-4540-B684-DD4B23857C29}"/>
              </a:ext>
            </a:extLst>
          </p:cNvPr>
          <p:cNvCxnSpPr>
            <a:cxnSpLocks/>
          </p:cNvCxnSpPr>
          <p:nvPr/>
        </p:nvCxnSpPr>
        <p:spPr>
          <a:xfrm flipH="1">
            <a:off x="2854758" y="4368235"/>
            <a:ext cx="167166" cy="1570298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2C10AB5-44D9-724F-BDC8-8CD01DD26ABA}"/>
              </a:ext>
            </a:extLst>
          </p:cNvPr>
          <p:cNvCxnSpPr>
            <a:cxnSpLocks/>
          </p:cNvCxnSpPr>
          <p:nvPr/>
        </p:nvCxnSpPr>
        <p:spPr>
          <a:xfrm>
            <a:off x="2992963" y="4304806"/>
            <a:ext cx="1919634" cy="1326409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18EAEB7-3E97-9646-94F5-60D20167825A}"/>
              </a:ext>
            </a:extLst>
          </p:cNvPr>
          <p:cNvCxnSpPr>
            <a:cxnSpLocks/>
          </p:cNvCxnSpPr>
          <p:nvPr/>
        </p:nvCxnSpPr>
        <p:spPr>
          <a:xfrm flipV="1">
            <a:off x="3011862" y="2011654"/>
            <a:ext cx="465591" cy="2294549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1EB01D2-858D-A14F-B4E2-D7F42ED56E08}"/>
              </a:ext>
            </a:extLst>
          </p:cNvPr>
          <p:cNvCxnSpPr>
            <a:cxnSpLocks/>
          </p:cNvCxnSpPr>
          <p:nvPr/>
        </p:nvCxnSpPr>
        <p:spPr>
          <a:xfrm flipH="1">
            <a:off x="1683771" y="4352517"/>
            <a:ext cx="1318298" cy="1874007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8EB76E4-ABB7-874D-9FEC-E568F6C6B85C}"/>
              </a:ext>
            </a:extLst>
          </p:cNvPr>
          <p:cNvCxnSpPr>
            <a:cxnSpLocks/>
          </p:cNvCxnSpPr>
          <p:nvPr/>
        </p:nvCxnSpPr>
        <p:spPr>
          <a:xfrm flipV="1">
            <a:off x="3028570" y="1970992"/>
            <a:ext cx="58337" cy="2318574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A6B2415D-1E46-F74C-A3F7-FF475F19B651}"/>
              </a:ext>
            </a:extLst>
          </p:cNvPr>
          <p:cNvCxnSpPr>
            <a:cxnSpLocks/>
          </p:cNvCxnSpPr>
          <p:nvPr/>
        </p:nvCxnSpPr>
        <p:spPr>
          <a:xfrm flipH="1" flipV="1">
            <a:off x="937901" y="3221379"/>
            <a:ext cx="2059100" cy="1066731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57A1E90-3AD7-9548-A69A-231C31F18C93}"/>
              </a:ext>
            </a:extLst>
          </p:cNvPr>
          <p:cNvCxnSpPr>
            <a:cxnSpLocks/>
          </p:cNvCxnSpPr>
          <p:nvPr/>
        </p:nvCxnSpPr>
        <p:spPr>
          <a:xfrm flipV="1">
            <a:off x="2997001" y="3776491"/>
            <a:ext cx="2243911" cy="526214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06808A7A-7C52-6741-9412-0E11228F5DCA}"/>
              </a:ext>
            </a:extLst>
          </p:cNvPr>
          <p:cNvCxnSpPr>
            <a:cxnSpLocks/>
          </p:cNvCxnSpPr>
          <p:nvPr/>
        </p:nvCxnSpPr>
        <p:spPr>
          <a:xfrm flipH="1">
            <a:off x="2561830" y="4338124"/>
            <a:ext cx="441645" cy="2240868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" name="Picture 102">
            <a:extLst>
              <a:ext uri="{FF2B5EF4-FFF2-40B4-BE49-F238E27FC236}">
                <a16:creationId xmlns:a16="http://schemas.microsoft.com/office/drawing/2014/main" id="{8FC0D477-AEAE-8A4C-A107-F25B900C0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527" y="1336757"/>
            <a:ext cx="1471291" cy="416020"/>
          </a:xfrm>
          <a:prstGeom prst="rect">
            <a:avLst/>
          </a:prstGeom>
        </p:spPr>
      </p:pic>
      <p:sp>
        <p:nvSpPr>
          <p:cNvPr id="104" name="Title 3">
            <a:extLst>
              <a:ext uri="{FF2B5EF4-FFF2-40B4-BE49-F238E27FC236}">
                <a16:creationId xmlns:a16="http://schemas.microsoft.com/office/drawing/2014/main" id="{AF5E53A3-D587-7447-A09E-4A61B6A27BE0}"/>
              </a:ext>
            </a:extLst>
          </p:cNvPr>
          <p:cNvSpPr txBox="1">
            <a:spLocks/>
          </p:cNvSpPr>
          <p:nvPr/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100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sz="2800" dirty="0"/>
              <a:t>Proposed Spoke-Darts algorithm</a:t>
            </a:r>
          </a:p>
        </p:txBody>
      </p:sp>
      <p:sp>
        <p:nvSpPr>
          <p:cNvPr id="105" name="Text Placeholder 4">
            <a:extLst>
              <a:ext uri="{FF2B5EF4-FFF2-40B4-BE49-F238E27FC236}">
                <a16:creationId xmlns:a16="http://schemas.microsoft.com/office/drawing/2014/main" id="{BD97E59E-DF37-E14E-9A92-2574E5805922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Spoke-Darts scales</a:t>
            </a:r>
            <a:endParaRPr lang="en-US" sz="2800" dirty="0">
              <a:sym typeface="Wingdings" pitchFamily="2" charset="2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F7A4FE68-9564-3F42-B7FD-A3DAD7B80844}"/>
              </a:ext>
            </a:extLst>
          </p:cNvPr>
          <p:cNvSpPr txBox="1">
            <a:spLocks noChangeAspect="1"/>
          </p:cNvSpPr>
          <p:nvPr/>
        </p:nvSpPr>
        <p:spPr>
          <a:xfrm>
            <a:off x="2537834" y="1326410"/>
            <a:ext cx="4131988" cy="7338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runtime &amp; memory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06BE50D-92A3-AB42-94A7-5714A6B41BFF}"/>
              </a:ext>
            </a:extLst>
          </p:cNvPr>
          <p:cNvSpPr txBox="1"/>
          <p:nvPr/>
        </p:nvSpPr>
        <p:spPr>
          <a:xfrm>
            <a:off x="5783624" y="6572415"/>
            <a:ext cx="6354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aramond" charset="0"/>
              </a:rPr>
              <a:t>Spoke-Darts for High-Dimensional Blue-Noise Sampling, TOG 72:2, SIGGRAPH 2018.</a:t>
            </a:r>
          </a:p>
        </p:txBody>
      </p:sp>
      <p:sp>
        <p:nvSpPr>
          <p:cNvPr id="108" name="Text Placeholder 4">
            <a:extLst>
              <a:ext uri="{FF2B5EF4-FFF2-40B4-BE49-F238E27FC236}">
                <a16:creationId xmlns:a16="http://schemas.microsoft.com/office/drawing/2014/main" id="{2B6A0C47-80F0-4345-9636-C2103B4376D9}"/>
              </a:ext>
            </a:extLst>
          </p:cNvPr>
          <p:cNvSpPr txBox="1">
            <a:spLocks/>
          </p:cNvSpPr>
          <p:nvPr/>
        </p:nvSpPr>
        <p:spPr>
          <a:xfrm>
            <a:off x="6011385" y="1969367"/>
            <a:ext cx="6126478" cy="394876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vert="horz" lIns="0" tIns="45720" rIns="0" bIns="45720" rtlCol="0">
            <a:normAutofit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indent="0">
              <a:lnSpc>
                <a:spcPct val="140000"/>
              </a:lnSpc>
              <a:buNone/>
            </a:pPr>
            <a:r>
              <a:rPr lang="en-US" sz="1700" dirty="0">
                <a:ln w="0">
                  <a:noFill/>
                </a:ln>
                <a:latin typeface="Courier" pitchFamily="2" charset="0"/>
              </a:rPr>
              <a:t>Front set = one 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do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</a:t>
            </a:r>
            <a:r>
              <a:rPr lang="en-US" sz="1700" dirty="0" err="1">
                <a:ln w="0">
                  <a:noFill/>
                </a:ln>
                <a:latin typeface="Courier" pitchFamily="2" charset="0"/>
              </a:rPr>
              <a:t>prior_sample</a:t>
            </a:r>
            <a:r>
              <a:rPr lang="en-US" sz="1700" dirty="0">
                <a:ln w="0">
                  <a:noFill/>
                </a:ln>
                <a:latin typeface="Courier" pitchFamily="2" charset="0"/>
              </a:rPr>
              <a:t> = randomly pop Front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do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pick candidate from </a:t>
            </a:r>
            <a:r>
              <a:rPr lang="en-US" sz="1700" dirty="0">
                <a:ln w="0">
                  <a:noFill/>
                </a:ln>
                <a:solidFill>
                  <a:srgbClr val="FF0000"/>
                </a:solidFill>
                <a:latin typeface="Courier" pitchFamily="2" charset="0"/>
              </a:rPr>
              <a:t>radial line through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(r,2r) annulus around </a:t>
            </a:r>
            <a:r>
              <a:rPr lang="en-US" sz="1700" dirty="0" err="1">
                <a:ln w="0">
                  <a:noFill/>
                </a:ln>
                <a:latin typeface="Courier" pitchFamily="2" charset="0"/>
              </a:rPr>
              <a:t>prior_sample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if distance(candidate, all samples) &gt; r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accept candidate as 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add candidate to Front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until </a:t>
            </a:r>
            <a:r>
              <a:rPr lang="en-US" sz="1700" dirty="0">
                <a:ln w="0">
                  <a:noFill/>
                </a:ln>
                <a:solidFill>
                  <a:srgbClr val="FF0000"/>
                </a:solidFill>
                <a:latin typeface="Courier" pitchFamily="2" charset="0"/>
              </a:rPr>
              <a:t>12</a:t>
            </a:r>
            <a:r>
              <a:rPr lang="en-US" sz="1700" dirty="0">
                <a:ln w="0">
                  <a:noFill/>
                </a:ln>
                <a:latin typeface="Courier" pitchFamily="2" charset="0"/>
              </a:rPr>
              <a:t> consecutive rejections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until Front is empty</a:t>
            </a:r>
            <a:endParaRPr lang="en-US" dirty="0">
              <a:ln w="0">
                <a:noFill/>
              </a:ln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D1D1E19-E9CF-DD49-ACBC-E8FAFADA8AD7}"/>
              </a:ext>
            </a:extLst>
          </p:cNvPr>
          <p:cNvSpPr txBox="1"/>
          <p:nvPr/>
        </p:nvSpPr>
        <p:spPr>
          <a:xfrm>
            <a:off x="10452073" y="1975485"/>
            <a:ext cx="168341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FF0000"/>
                </a:solidFill>
                <a:latin typeface="Garamond" charset="0"/>
              </a:rPr>
              <a:t> Spoke-Darts change </a:t>
            </a:r>
            <a:br>
              <a:rPr lang="en-US" sz="1400" dirty="0">
                <a:solidFill>
                  <a:srgbClr val="FF0000"/>
                </a:solidFill>
                <a:latin typeface="Garamond" charset="0"/>
              </a:rPr>
            </a:br>
            <a:r>
              <a:rPr lang="en-US" sz="1400" dirty="0">
                <a:solidFill>
                  <a:srgbClr val="FF0000"/>
                </a:solidFill>
                <a:latin typeface="Garamond" charset="0"/>
              </a:rPr>
              <a:t>from </a:t>
            </a:r>
            <a:r>
              <a:rPr lang="en-US" sz="1400" dirty="0" err="1">
                <a:solidFill>
                  <a:srgbClr val="FF0000"/>
                </a:solidFill>
                <a:latin typeface="Garamond" charset="0"/>
              </a:rPr>
              <a:t>Bridson</a:t>
            </a:r>
            <a:r>
              <a:rPr lang="en-US" sz="1400" dirty="0">
                <a:solidFill>
                  <a:srgbClr val="FF0000"/>
                </a:solidFill>
                <a:latin typeface="Garamond" charset="0"/>
              </a:rPr>
              <a:t> in red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05F63C4-57A5-AD4E-9F55-8DEAD4DBDBC5}"/>
              </a:ext>
            </a:extLst>
          </p:cNvPr>
          <p:cNvSpPr txBox="1"/>
          <p:nvPr/>
        </p:nvSpPr>
        <p:spPr>
          <a:xfrm>
            <a:off x="10452073" y="4860194"/>
            <a:ext cx="1037463" cy="73866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Garamond" charset="0"/>
              </a:rPr>
              <a:t>12</a:t>
            </a:r>
            <a:br>
              <a:rPr lang="en-US" sz="1400" dirty="0">
                <a:solidFill>
                  <a:srgbClr val="FF0000"/>
                </a:solidFill>
                <a:latin typeface="Garamond" charset="0"/>
              </a:rPr>
            </a:br>
            <a:r>
              <a:rPr lang="en-US" sz="1400" dirty="0">
                <a:solidFill>
                  <a:srgbClr val="FF0000"/>
                </a:solidFill>
                <a:latin typeface="Garamond" charset="0"/>
              </a:rPr>
              <a:t>same for all </a:t>
            </a:r>
            <a:br>
              <a:rPr lang="en-US" sz="1400" dirty="0">
                <a:solidFill>
                  <a:srgbClr val="FF0000"/>
                </a:solidFill>
                <a:latin typeface="Garamond" charset="0"/>
              </a:rPr>
            </a:br>
            <a:r>
              <a:rPr lang="en-US" sz="1400" dirty="0">
                <a:solidFill>
                  <a:srgbClr val="FF0000"/>
                </a:solidFill>
                <a:latin typeface="Garamond" charset="0"/>
              </a:rPr>
              <a:t>dimensions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754221E-3143-2A48-811A-BE1BD94253D5}"/>
              </a:ext>
            </a:extLst>
          </p:cNvPr>
          <p:cNvGrpSpPr/>
          <p:nvPr/>
        </p:nvGrpSpPr>
        <p:grpSpPr>
          <a:xfrm>
            <a:off x="3011019" y="4310504"/>
            <a:ext cx="936804" cy="2124238"/>
            <a:chOff x="3011019" y="4310504"/>
            <a:chExt cx="936804" cy="2124238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5870ED7-4A87-0E44-A8E6-19EDD03B9869}"/>
                </a:ext>
              </a:extLst>
            </p:cNvPr>
            <p:cNvCxnSpPr>
              <a:cxnSpLocks/>
            </p:cNvCxnSpPr>
            <p:nvPr/>
          </p:nvCxnSpPr>
          <p:spPr>
            <a:xfrm>
              <a:off x="3011019" y="4310504"/>
              <a:ext cx="936804" cy="2124238"/>
            </a:xfrm>
            <a:prstGeom prst="line">
              <a:avLst/>
            </a:prstGeom>
            <a:ln w="508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2862265-6EC5-8D4E-8D47-8285548BC00F}"/>
                </a:ext>
              </a:extLst>
            </p:cNvPr>
            <p:cNvSpPr txBox="1"/>
            <p:nvPr/>
          </p:nvSpPr>
          <p:spPr>
            <a:xfrm>
              <a:off x="3285585" y="5142893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535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"/>
                            </p:stCondLst>
                            <p:childTnLst>
                              <p:par>
                                <p:cTn id="48" presetID="9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6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600"/>
                            </p:stCondLst>
                            <p:childTnLst>
                              <p:par>
                                <p:cTn id="58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8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800"/>
                            </p:stCondLst>
                            <p:childTnLst>
                              <p:par>
                                <p:cTn id="67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600"/>
                            </p:stCondLst>
                            <p:childTnLst>
                              <p:par>
                                <p:cTn id="73" presetID="9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5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9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40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9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500"/>
                            </p:stCondLst>
                            <p:childTnLst>
                              <p:par>
                                <p:cTn id="98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70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100"/>
                            </p:stCondLst>
                            <p:childTnLst>
                              <p:par>
                                <p:cTn id="104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5" dur="4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4700"/>
                            </p:stCondLst>
                            <p:childTnLst>
                              <p:par>
                                <p:cTn id="10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1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2" dur="2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400"/>
                            </p:stCondLst>
                            <p:childTnLst>
                              <p:par>
                                <p:cTn id="11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600"/>
                            </p:stCondLst>
                            <p:childTnLst>
                              <p:par>
                                <p:cTn id="118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9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800"/>
                            </p:stCondLst>
                            <p:childTnLst>
                              <p:par>
                                <p:cTn id="12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900"/>
                            </p:stCondLst>
                            <p:childTnLst>
                              <p:par>
                                <p:cTn id="125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6" dur="1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7" name="Flowchart: Connector 12">
            <a:extLst>
              <a:ext uri="{FF2B5EF4-FFF2-40B4-BE49-F238E27FC236}">
                <a16:creationId xmlns:a16="http://schemas.microsoft.com/office/drawing/2014/main" id="{102E67E9-3439-044A-A532-427F08EECBDF}"/>
              </a:ext>
            </a:extLst>
          </p:cNvPr>
          <p:cNvSpPr>
            <a:spLocks noChangeAspect="1"/>
          </p:cNvSpPr>
          <p:nvPr/>
        </p:nvSpPr>
        <p:spPr>
          <a:xfrm>
            <a:off x="678863" y="1970992"/>
            <a:ext cx="4665998" cy="4665998"/>
          </a:xfrm>
          <a:prstGeom prst="flowChartConnector">
            <a:avLst/>
          </a:prstGeom>
          <a:solidFill>
            <a:srgbClr val="FF0000">
              <a:alpha val="16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34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126C890-3B45-E54D-8F16-F3B9F9B913F0}"/>
              </a:ext>
            </a:extLst>
          </p:cNvPr>
          <p:cNvGrpSpPr/>
          <p:nvPr/>
        </p:nvGrpSpPr>
        <p:grpSpPr>
          <a:xfrm>
            <a:off x="1891413" y="3177058"/>
            <a:ext cx="2243541" cy="2243541"/>
            <a:chOff x="7196328" y="1865377"/>
            <a:chExt cx="3163823" cy="3163823"/>
          </a:xfrm>
        </p:grpSpPr>
        <p:sp>
          <p:nvSpPr>
            <p:cNvPr id="69" name="Flowchart: Connector 3">
              <a:extLst>
                <a:ext uri="{FF2B5EF4-FFF2-40B4-BE49-F238E27FC236}">
                  <a16:creationId xmlns:a16="http://schemas.microsoft.com/office/drawing/2014/main" id="{7A19843E-A15B-EC42-8851-B0CCF9BCC6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50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D81251B-06DF-3146-BBFD-EA128349FA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6640D3A-062A-BE4F-9754-AEDBB84FEF44}"/>
              </a:ext>
            </a:extLst>
          </p:cNvPr>
          <p:cNvGrpSpPr/>
          <p:nvPr/>
        </p:nvGrpSpPr>
        <p:grpSpPr>
          <a:xfrm>
            <a:off x="2179736" y="1739088"/>
            <a:ext cx="2243541" cy="2243541"/>
            <a:chOff x="7196328" y="1865377"/>
            <a:chExt cx="3163823" cy="3163823"/>
          </a:xfrm>
        </p:grpSpPr>
        <p:sp>
          <p:nvSpPr>
            <p:cNvPr id="74" name="Flowchart: Connector 3">
              <a:extLst>
                <a:ext uri="{FF2B5EF4-FFF2-40B4-BE49-F238E27FC236}">
                  <a16:creationId xmlns:a16="http://schemas.microsoft.com/office/drawing/2014/main" id="{0DCF3284-D1B6-C248-85DD-AEFF5EA2F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82184D3-C776-AF44-8729-2350732133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44BF9AE-29C2-AD4F-B083-9048A90BACAA}"/>
              </a:ext>
            </a:extLst>
          </p:cNvPr>
          <p:cNvGrpSpPr/>
          <p:nvPr/>
        </p:nvGrpSpPr>
        <p:grpSpPr>
          <a:xfrm>
            <a:off x="2997371" y="3954431"/>
            <a:ext cx="2243541" cy="2243541"/>
            <a:chOff x="7196328" y="1865377"/>
            <a:chExt cx="3163823" cy="3163823"/>
          </a:xfrm>
        </p:grpSpPr>
        <p:sp>
          <p:nvSpPr>
            <p:cNvPr id="78" name="Flowchart: Connector 3">
              <a:extLst>
                <a:ext uri="{FF2B5EF4-FFF2-40B4-BE49-F238E27FC236}">
                  <a16:creationId xmlns:a16="http://schemas.microsoft.com/office/drawing/2014/main" id="{542BF0F0-DA30-5946-A350-87C23EB7F0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901EF79-A68D-C443-828F-C6501B282B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0627BA7-664A-BE4F-AAAA-D78BFE7443F9}"/>
              </a:ext>
            </a:extLst>
          </p:cNvPr>
          <p:cNvGrpSpPr/>
          <p:nvPr/>
        </p:nvGrpSpPr>
        <p:grpSpPr>
          <a:xfrm>
            <a:off x="627518" y="5020257"/>
            <a:ext cx="2243541" cy="2243541"/>
            <a:chOff x="7196328" y="1865377"/>
            <a:chExt cx="3163823" cy="3163823"/>
          </a:xfrm>
        </p:grpSpPr>
        <p:sp>
          <p:nvSpPr>
            <p:cNvPr id="82" name="Flowchart: Connector 3">
              <a:extLst>
                <a:ext uri="{FF2B5EF4-FFF2-40B4-BE49-F238E27FC236}">
                  <a16:creationId xmlns:a16="http://schemas.microsoft.com/office/drawing/2014/main" id="{38F4342F-5A9A-714E-A647-920E0E2649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6B4FF8E6-3B68-3945-AB63-3FED55A764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8A7981D-B495-9644-831D-9EE21BFC2DBC}"/>
              </a:ext>
            </a:extLst>
          </p:cNvPr>
          <p:cNvGrpSpPr/>
          <p:nvPr/>
        </p:nvGrpSpPr>
        <p:grpSpPr>
          <a:xfrm>
            <a:off x="3515668" y="2334143"/>
            <a:ext cx="2243541" cy="2243541"/>
            <a:chOff x="7196328" y="1865377"/>
            <a:chExt cx="3163823" cy="3163823"/>
          </a:xfrm>
        </p:grpSpPr>
        <p:sp>
          <p:nvSpPr>
            <p:cNvPr id="174" name="Flowchart: Connector 3">
              <a:extLst>
                <a:ext uri="{FF2B5EF4-FFF2-40B4-BE49-F238E27FC236}">
                  <a16:creationId xmlns:a16="http://schemas.microsoft.com/office/drawing/2014/main" id="{D67DCC38-4729-EE48-9C87-F3B8DAC096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A46DBDD1-A011-D644-BB0D-E0D405CD8E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11D9ACD-43EA-F441-8AD7-94D383153AC5}"/>
              </a:ext>
            </a:extLst>
          </p:cNvPr>
          <p:cNvGrpSpPr/>
          <p:nvPr/>
        </p:nvGrpSpPr>
        <p:grpSpPr>
          <a:xfrm>
            <a:off x="1787720" y="4414979"/>
            <a:ext cx="2243541" cy="2243541"/>
            <a:chOff x="7196328" y="1865377"/>
            <a:chExt cx="3163823" cy="3163823"/>
          </a:xfrm>
        </p:grpSpPr>
        <p:sp>
          <p:nvSpPr>
            <p:cNvPr id="93" name="Flowchart: Connector 3">
              <a:extLst>
                <a:ext uri="{FF2B5EF4-FFF2-40B4-BE49-F238E27FC236}">
                  <a16:creationId xmlns:a16="http://schemas.microsoft.com/office/drawing/2014/main" id="{ECA1FE57-1C74-3F48-8A5E-BD93283B13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BAD1916-BDC2-EF47-93BA-8C8E10259A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B67E41B8-CAE7-E543-86AE-402451405E24}"/>
              </a:ext>
            </a:extLst>
          </p:cNvPr>
          <p:cNvGrpSpPr/>
          <p:nvPr/>
        </p:nvGrpSpPr>
        <p:grpSpPr>
          <a:xfrm>
            <a:off x="-24183" y="2038443"/>
            <a:ext cx="2243541" cy="2243541"/>
            <a:chOff x="7196328" y="1865377"/>
            <a:chExt cx="3163823" cy="3163823"/>
          </a:xfrm>
        </p:grpSpPr>
        <p:sp>
          <p:nvSpPr>
            <p:cNvPr id="164" name="Flowchart: Connector 3">
              <a:extLst>
                <a:ext uri="{FF2B5EF4-FFF2-40B4-BE49-F238E27FC236}">
                  <a16:creationId xmlns:a16="http://schemas.microsoft.com/office/drawing/2014/main" id="{D045643F-99BD-C443-81B8-FCD430FF7B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BAC5C687-6749-EC44-9DB1-26650326D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1C8C051B-FDC8-8640-8A8E-460BFFDB1E88}"/>
              </a:ext>
            </a:extLst>
          </p:cNvPr>
          <p:cNvGrpSpPr/>
          <p:nvPr/>
        </p:nvGrpSpPr>
        <p:grpSpPr>
          <a:xfrm>
            <a:off x="507524" y="3865475"/>
            <a:ext cx="2243541" cy="2243541"/>
            <a:chOff x="7196328" y="1865377"/>
            <a:chExt cx="3163823" cy="3163823"/>
          </a:xfrm>
        </p:grpSpPr>
        <p:sp>
          <p:nvSpPr>
            <p:cNvPr id="168" name="Flowchart: Connector 3">
              <a:extLst>
                <a:ext uri="{FF2B5EF4-FFF2-40B4-BE49-F238E27FC236}">
                  <a16:creationId xmlns:a16="http://schemas.microsoft.com/office/drawing/2014/main" id="{B8276049-D3F5-4540-ABAC-3CBDE729A8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737A9C64-3E15-5040-BD3A-AEC233CB64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pic>
        <p:nvPicPr>
          <p:cNvPr id="176" name="Picture 175">
            <a:extLst>
              <a:ext uri="{FF2B5EF4-FFF2-40B4-BE49-F238E27FC236}">
                <a16:creationId xmlns:a16="http://schemas.microsoft.com/office/drawing/2014/main" id="{5B11B9E2-40E5-1447-AA00-A7F7602F7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885" y="2878658"/>
            <a:ext cx="885521" cy="885521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8FC0D477-AEAE-8A4C-A107-F25B900C0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4527" y="1336757"/>
            <a:ext cx="1471291" cy="416020"/>
          </a:xfrm>
          <a:prstGeom prst="rect">
            <a:avLst/>
          </a:prstGeom>
        </p:spPr>
      </p:pic>
      <p:sp>
        <p:nvSpPr>
          <p:cNvPr id="104" name="Title 3">
            <a:extLst>
              <a:ext uri="{FF2B5EF4-FFF2-40B4-BE49-F238E27FC236}">
                <a16:creationId xmlns:a16="http://schemas.microsoft.com/office/drawing/2014/main" id="{AF5E53A3-D587-7447-A09E-4A61B6A27BE0}"/>
              </a:ext>
            </a:extLst>
          </p:cNvPr>
          <p:cNvSpPr txBox="1">
            <a:spLocks/>
          </p:cNvSpPr>
          <p:nvPr/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100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sz="2800" dirty="0"/>
              <a:t>Proposed Spoke-Darts algorithm</a:t>
            </a:r>
          </a:p>
        </p:txBody>
      </p:sp>
      <p:sp>
        <p:nvSpPr>
          <p:cNvPr id="105" name="Text Placeholder 4">
            <a:extLst>
              <a:ext uri="{FF2B5EF4-FFF2-40B4-BE49-F238E27FC236}">
                <a16:creationId xmlns:a16="http://schemas.microsoft.com/office/drawing/2014/main" id="{BD97E59E-DF37-E14E-9A92-2574E5805922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Spoke-Darts scales … and guarantees saturation </a:t>
            </a:r>
            <a:r>
              <a:rPr lang="en-US" sz="2800" dirty="0">
                <a:sym typeface="Wingdings" pitchFamily="2" charset="2"/>
              </a:rPr>
              <a:t>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F7A4FE68-9564-3F42-B7FD-A3DAD7B80844}"/>
              </a:ext>
            </a:extLst>
          </p:cNvPr>
          <p:cNvSpPr txBox="1">
            <a:spLocks noChangeAspect="1"/>
          </p:cNvSpPr>
          <p:nvPr/>
        </p:nvSpPr>
        <p:spPr>
          <a:xfrm>
            <a:off x="2537834" y="1326410"/>
            <a:ext cx="4131988" cy="7338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runtime &amp; memory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06BE50D-92A3-AB42-94A7-5714A6B41BFF}"/>
              </a:ext>
            </a:extLst>
          </p:cNvPr>
          <p:cNvSpPr txBox="1"/>
          <p:nvPr/>
        </p:nvSpPr>
        <p:spPr>
          <a:xfrm>
            <a:off x="5783624" y="6572415"/>
            <a:ext cx="6354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aramond" charset="0"/>
              </a:rPr>
              <a:t>Spoke-Darts for High-Dimensional Blue-Noise Sampling, TOG 72:2, SIGGRAPH 2018.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7C200D50-136B-874B-8007-B0B0FEEDA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289" y="4095943"/>
            <a:ext cx="1427290" cy="142729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813B059D-C8D8-0345-8AE0-BCF0955A0D6B}"/>
              </a:ext>
            </a:extLst>
          </p:cNvPr>
          <p:cNvSpPr txBox="1"/>
          <p:nvPr/>
        </p:nvSpPr>
        <p:spPr>
          <a:xfrm>
            <a:off x="6186706" y="4095943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!</a:t>
            </a:r>
          </a:p>
        </p:txBody>
      </p:sp>
      <p:sp>
        <p:nvSpPr>
          <p:cNvPr id="55" name="Text Placeholder 4">
            <a:extLst>
              <a:ext uri="{FF2B5EF4-FFF2-40B4-BE49-F238E27FC236}">
                <a16:creationId xmlns:a16="http://schemas.microsoft.com/office/drawing/2014/main" id="{668754E5-F679-E546-8B06-0E7C5197C338}"/>
              </a:ext>
            </a:extLst>
          </p:cNvPr>
          <p:cNvSpPr txBox="1">
            <a:spLocks/>
          </p:cNvSpPr>
          <p:nvPr/>
        </p:nvSpPr>
        <p:spPr>
          <a:xfrm>
            <a:off x="5272652" y="3166330"/>
            <a:ext cx="4059708" cy="143692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Provable bound on </a:t>
            </a:r>
            <a:br>
              <a:rPr lang="en-US" sz="2800" dirty="0"/>
            </a:br>
            <a:r>
              <a:rPr lang="en-US" sz="2800" dirty="0"/>
              <a:t>size of a void</a:t>
            </a:r>
            <a:br>
              <a:rPr lang="en-US" sz="2800" dirty="0"/>
            </a:br>
            <a:r>
              <a:rPr lang="en-US" sz="2800" i="1" dirty="0"/>
              <a:t>outside</a:t>
            </a:r>
            <a:r>
              <a:rPr lang="en-US" sz="2800" dirty="0"/>
              <a:t> </a:t>
            </a:r>
            <a:r>
              <a:rPr lang="en-US" sz="2800" i="1" dirty="0"/>
              <a:t>all</a:t>
            </a:r>
            <a:r>
              <a:rPr lang="en-US" sz="2800" dirty="0"/>
              <a:t> annuli!</a:t>
            </a:r>
            <a:endParaRPr lang="en-US" sz="28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7402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theme/theme1.xml><?xml version="1.0" encoding="utf-8"?>
<a:theme xmlns:a="http://schemas.openxmlformats.org/drawingml/2006/main" name="Sandia Theme 1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Sandia2018_16x9_1</Template>
  <TotalTime>9330</TotalTime>
  <Words>2059</Words>
  <Application>Microsoft Macintosh PowerPoint</Application>
  <PresentationFormat>Widescreen</PresentationFormat>
  <Paragraphs>503</Paragraphs>
  <Slides>31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Arial</vt:lpstr>
      <vt:lpstr>Calibri</vt:lpstr>
      <vt:lpstr>Courier</vt:lpstr>
      <vt:lpstr>Garamond</vt:lpstr>
      <vt:lpstr>Gill Sans MT</vt:lpstr>
      <vt:lpstr>Lucida Bright</vt:lpstr>
      <vt:lpstr>Times</vt:lpstr>
      <vt:lpstr>Trebuchet MS</vt:lpstr>
      <vt:lpstr>Wingdings</vt:lpstr>
      <vt:lpstr>Sandia Theme 1</vt:lpstr>
      <vt:lpstr>Spoke-Darts for  High-Dimensional  Blue-Noise Sampling</vt:lpstr>
      <vt:lpstr>Motivation</vt:lpstr>
      <vt:lpstr>Motivation</vt:lpstr>
      <vt:lpstr>What’s wrong with the algorithms we already have?</vt:lpstr>
      <vt:lpstr>What’s wrong with the algorithms we already have?</vt:lpstr>
      <vt:lpstr>What’s wrong with the algorithms we already have?</vt:lpstr>
      <vt:lpstr>What’s wrong with the algorithms we already have?</vt:lpstr>
      <vt:lpstr>PowerPoint Presentation</vt:lpstr>
      <vt:lpstr>PowerPoint Presentation</vt:lpstr>
      <vt:lpstr>PowerPoint Presentation</vt:lpstr>
      <vt:lpstr>PowerPoint Presentation</vt:lpstr>
      <vt:lpstr>Output Saturation in Practice</vt:lpstr>
      <vt:lpstr>Output Randomness – Blue noise</vt:lpstr>
      <vt:lpstr>Output Randomness – Blue noise</vt:lpstr>
      <vt:lpstr>Output Randomness – Blue noise</vt:lpstr>
      <vt:lpstr>Output Randomness – Blue noise</vt:lpstr>
      <vt:lpstr>Output Randomness – Blue noise</vt:lpstr>
      <vt:lpstr>Output Randomness – Blue noise</vt:lpstr>
      <vt:lpstr>Output Randomness – Blue noise</vt:lpstr>
      <vt:lpstr>Output Randomness – Blue noise</vt:lpstr>
      <vt:lpstr>Output Randomness – Blue noise</vt:lpstr>
      <vt:lpstr>Output Randomness – Blue noise</vt:lpstr>
      <vt:lpstr>Application: Approx. Delaunay Graph</vt:lpstr>
      <vt:lpstr>Application: Global Optimization</vt:lpstr>
      <vt:lpstr>Application: Rendering</vt:lpstr>
      <vt:lpstr>Application: Rendering</vt:lpstr>
      <vt:lpstr>Application: Motion Planning</vt:lpstr>
      <vt:lpstr>Conclusions</vt:lpstr>
      <vt:lpstr>Backup slides</vt:lpstr>
      <vt:lpstr>Runtime               , best one can hope for</vt:lpstr>
      <vt:lpstr>Spectra by dimension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181</cp:revision>
  <dcterms:created xsi:type="dcterms:W3CDTF">2017-10-14T01:15:26Z</dcterms:created>
  <dcterms:modified xsi:type="dcterms:W3CDTF">2018-08-07T00:26:52Z</dcterms:modified>
</cp:coreProperties>
</file>